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h9DPt5D03tKAbXnPKNamOixmf2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7.jpg>
</file>

<file path=ppt/media/image38.png>
</file>

<file path=ppt/media/image39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167b3ada2_9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67" name="Google Shape;167;g2d167b3ada2_9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0d5998b0e_7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79" name="Google Shape;179;g2d0d5998b0e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167b3ada2_5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98" name="Google Shape;198;g2d167b3ada2_5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d167b3ada2_5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23" name="Google Shape;223;g2d167b3ada2_5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d167b3ada2_5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45" name="Google Shape;245;g2d167b3ada2_5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6fb75ea1fc_6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69" name="Google Shape;269;g26fb75ea1fc_6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d0d5998b0e_7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96" name="Google Shape;296;g2d0d5998b0e_7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d167b3ada2_6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15" name="Google Shape;315;g2d167b3ada2_6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d167b3ada2_6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24" name="Google Shape;324;g2d167b3ada2_6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34" name="Google Shape;33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2" name="Google Shape;38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fb75ea1fc_1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62" name="Google Shape;62;g26fb75ea1fc_1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fb75ea1fc_6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https://universe.roboflow.com/new-workspace-kuixc/face- recognition-dataset</a:t>
            </a:r>
            <a:endParaRPr sz="10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73" name="Google Shape;73;g26fb75ea1fc_6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fb75ea1fc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22" name="Google Shape;122;g26fb75ea1fc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d167b3ada2_5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33" name="Google Shape;133;g2d167b3ada2_5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46" name="Google Shape;14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0d5998b0e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57" name="Google Shape;157;g2d0d5998b0e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4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1"/>
              <a:buFont typeface="Arial"/>
              <a:buNone/>
              <a:defRPr b="0" i="0" sz="1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8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9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9"/>
          <p:cNvSpPr txBox="1"/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44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1" name="Google Shape;21;p9"/>
          <p:cNvCxnSpPr>
            <a:stCxn id="19" idx="1"/>
            <a:endCxn id="19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" name="Google Shape;22;p9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ko-KR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2"/>
              <a:buFont typeface="Arial"/>
              <a:buNone/>
            </a:pPr>
            <a:r>
              <a:rPr b="1" i="0" lang="ko-KR" sz="1292" u="none" cap="none" strike="noStrike">
                <a:solidFill>
                  <a:srgbClr val="34AEAA"/>
                </a:solidFill>
                <a:latin typeface="Arial"/>
                <a:ea typeface="Arial"/>
                <a:cs typeface="Arial"/>
                <a:sym typeface="Arial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9"/>
          <p:cNvSpPr txBox="1"/>
          <p:nvPr>
            <p:ph idx="1" type="body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b="1" i="0" sz="295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72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9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9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" name="Google Shape;2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0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b="0" i="0" lang="ko-KR" sz="196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b="0" i="0" sz="172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31" name="Google Shape;3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idx="1" type="body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37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8645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541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12"/>
          <p:cNvSpPr txBox="1"/>
          <p:nvPr>
            <p:ph idx="1" type="body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0967" lvl="0" marL="457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b="0" i="0" sz="27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0042" lvl="2" marL="1371600" marR="0" rtl="0" algn="l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b="0" i="0" sz="21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7660" lvl="3" marL="18288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7660" lvl="4" marL="22860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9755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9755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9755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9755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/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b="0" i="0" sz="70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9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3.jpg"/><Relationship Id="rId5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29.png"/><Relationship Id="rId7" Type="http://schemas.openxmlformats.org/officeDocument/2006/relationships/image" Target="../media/image27.png"/><Relationship Id="rId8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Relationship Id="rId6" Type="http://schemas.openxmlformats.org/officeDocument/2006/relationships/image" Target="../media/image40.jpg"/><Relationship Id="rId7" Type="http://schemas.openxmlformats.org/officeDocument/2006/relationships/image" Target="../media/image4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9" Type="http://schemas.openxmlformats.org/officeDocument/2006/relationships/image" Target="../media/image44.jpg"/><Relationship Id="rId5" Type="http://schemas.openxmlformats.org/officeDocument/2006/relationships/image" Target="../media/image25.png"/><Relationship Id="rId6" Type="http://schemas.openxmlformats.org/officeDocument/2006/relationships/image" Target="../media/image28.png"/><Relationship Id="rId7" Type="http://schemas.openxmlformats.org/officeDocument/2006/relationships/image" Target="../media/image35.png"/><Relationship Id="rId8" Type="http://schemas.openxmlformats.org/officeDocument/2006/relationships/image" Target="../media/image4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8.png"/><Relationship Id="rId4" Type="http://schemas.openxmlformats.org/officeDocument/2006/relationships/image" Target="../media/image42.jpg"/><Relationship Id="rId5" Type="http://schemas.openxmlformats.org/officeDocument/2006/relationships/image" Target="../media/image4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jpg"/><Relationship Id="rId4" Type="http://schemas.openxmlformats.org/officeDocument/2006/relationships/image" Target="../media/image36.jpg"/><Relationship Id="rId5" Type="http://schemas.openxmlformats.org/officeDocument/2006/relationships/image" Target="../media/image3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5.jpg"/><Relationship Id="rId4" Type="http://schemas.openxmlformats.org/officeDocument/2006/relationships/image" Target="../media/image42.jpg"/><Relationship Id="rId5" Type="http://schemas.openxmlformats.org/officeDocument/2006/relationships/image" Target="../media/image43.jpg"/><Relationship Id="rId6" Type="http://schemas.openxmlformats.org/officeDocument/2006/relationships/image" Target="../media/image44.jpg"/><Relationship Id="rId7" Type="http://schemas.openxmlformats.org/officeDocument/2006/relationships/image" Target="../media/image35.png"/><Relationship Id="rId8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20.jpg"/><Relationship Id="rId5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49" name="Google Shape;4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" name="Google Shape;50;p1"/>
          <p:cNvCxnSpPr/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1"/>
          <p:cNvSpPr txBox="1"/>
          <p:nvPr/>
        </p:nvSpPr>
        <p:spPr>
          <a:xfrm>
            <a:off x="983632" y="2223951"/>
            <a:ext cx="8245702" cy="1205049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DX컨설턴트 트랙 미니프로젝트  5차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400"/>
              <a:t>얼굴 인식 프로젝트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983625" y="3444250"/>
            <a:ext cx="66321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DX </a:t>
            </a:r>
            <a:r>
              <a:rPr b="1" lang="ko-KR" sz="3200">
                <a:solidFill>
                  <a:srgbClr val="1F6765"/>
                </a:solidFill>
              </a:rPr>
              <a:t>4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반 </a:t>
            </a:r>
            <a:r>
              <a:rPr b="1" lang="ko-KR" sz="3200">
                <a:solidFill>
                  <a:srgbClr val="1F6765"/>
                </a:solidFill>
              </a:rPr>
              <a:t>16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조</a:t>
            </a:r>
            <a:endParaRPr b="1" i="0" sz="3200" u="none" cap="none" strike="noStrike">
              <a:solidFill>
                <a:srgbClr val="1F676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1F6765"/>
                </a:solidFill>
              </a:rPr>
              <a:t>강지은 김희숙 신인재 윤명식 윤병효 이치형</a:t>
            </a:r>
            <a:endParaRPr b="1" sz="2400">
              <a:solidFill>
                <a:srgbClr val="1F676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167b3ada2_9_25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Pre Training Model</a:t>
            </a:r>
            <a:endParaRPr b="1" sz="2000"/>
          </a:p>
        </p:txBody>
      </p:sp>
      <p:sp>
        <p:nvSpPr>
          <p:cNvPr id="170" name="Google Shape;170;g2d167b3ada2_9_2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4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g2d167b3ada2_9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25" y="2016600"/>
            <a:ext cx="3657600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2d167b3ada2_9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1400" y="2016600"/>
            <a:ext cx="3657600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2d167b3ada2_9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9600" y="2016600"/>
            <a:ext cx="365760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d167b3ada2_9_25"/>
          <p:cNvSpPr txBox="1"/>
          <p:nvPr/>
        </p:nvSpPr>
        <p:spPr>
          <a:xfrm>
            <a:off x="450925" y="5826600"/>
            <a:ext cx="647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</a:rPr>
              <a:t>13인의 얼굴을 분류하는 모델 생성         best.pt 저장</a:t>
            </a:r>
            <a:endParaRPr/>
          </a:p>
        </p:txBody>
      </p:sp>
      <p:cxnSp>
        <p:nvCxnSpPr>
          <p:cNvPr id="175" name="Google Shape;175;g2d167b3ada2_9_25"/>
          <p:cNvCxnSpPr/>
          <p:nvPr/>
        </p:nvCxnSpPr>
        <p:spPr>
          <a:xfrm>
            <a:off x="4494950" y="6068175"/>
            <a:ext cx="41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g2d167b3ada2_9_25"/>
          <p:cNvSpPr txBox="1"/>
          <p:nvPr/>
        </p:nvSpPr>
        <p:spPr>
          <a:xfrm>
            <a:off x="10972375" y="5032075"/>
            <a:ext cx="821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highlight>
                  <a:srgbClr val="F4CCCC"/>
                </a:highlight>
              </a:rPr>
              <a:t>오분류</a:t>
            </a:r>
            <a:endParaRPr sz="900">
              <a:highlight>
                <a:srgbClr val="F4CCCC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0d5998b0e_7_0"/>
          <p:cNvSpPr/>
          <p:nvPr/>
        </p:nvSpPr>
        <p:spPr>
          <a:xfrm>
            <a:off x="836975" y="1995225"/>
            <a:ext cx="10509600" cy="13974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2d0d5998b0e_7_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2d0d5998b0e_7_0"/>
          <p:cNvSpPr txBox="1"/>
          <p:nvPr/>
        </p:nvSpPr>
        <p:spPr>
          <a:xfrm>
            <a:off x="9123675" y="3147725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</a:t>
            </a: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YOLO v8m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sp>
        <p:nvSpPr>
          <p:cNvPr id="184" name="Google Shape;184;g2d0d5998b0e_7_0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 startAt="2"/>
            </a:pPr>
            <a:r>
              <a:rPr b="1" lang="ko-KR" sz="2000"/>
              <a:t>3 types</a:t>
            </a:r>
            <a:r>
              <a:rPr b="1" lang="ko-KR" sz="2000"/>
              <a:t> Model</a:t>
            </a:r>
            <a:endParaRPr b="1" sz="2000"/>
          </a:p>
        </p:txBody>
      </p:sp>
      <p:sp>
        <p:nvSpPr>
          <p:cNvPr id="185" name="Google Shape;185;g2d0d5998b0e_7_0"/>
          <p:cNvSpPr txBox="1"/>
          <p:nvPr/>
        </p:nvSpPr>
        <p:spPr>
          <a:xfrm>
            <a:off x="1348975" y="3147725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</a:t>
            </a: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YOLO v8n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sp>
        <p:nvSpPr>
          <p:cNvPr id="186" name="Google Shape;186;g2d0d5998b0e_7_0"/>
          <p:cNvSpPr txBox="1"/>
          <p:nvPr/>
        </p:nvSpPr>
        <p:spPr>
          <a:xfrm>
            <a:off x="5236325" y="3147725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</a:t>
            </a: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YOLO v8s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sp>
        <p:nvSpPr>
          <p:cNvPr id="187" name="Google Shape;187;g2d0d5998b0e_7_0"/>
          <p:cNvSpPr/>
          <p:nvPr/>
        </p:nvSpPr>
        <p:spPr>
          <a:xfrm>
            <a:off x="4909925" y="1864200"/>
            <a:ext cx="2363700" cy="345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Pre </a:t>
            </a:r>
            <a:r>
              <a:rPr b="1" lang="ko-KR"/>
              <a:t>Training</a:t>
            </a:r>
            <a:r>
              <a:rPr b="1" lang="ko-KR"/>
              <a:t> Model</a:t>
            </a:r>
            <a:endParaRPr b="1"/>
          </a:p>
        </p:txBody>
      </p:sp>
      <p:sp>
        <p:nvSpPr>
          <p:cNvPr id="188" name="Google Shape;188;g2d0d5998b0e_7_0"/>
          <p:cNvSpPr txBox="1"/>
          <p:nvPr/>
        </p:nvSpPr>
        <p:spPr>
          <a:xfrm>
            <a:off x="3188375" y="2754800"/>
            <a:ext cx="580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epochs=350,			pretrained=True,			patience=30</a:t>
            </a:r>
            <a:endParaRPr/>
          </a:p>
        </p:txBody>
      </p:sp>
      <p:sp>
        <p:nvSpPr>
          <p:cNvPr id="189" name="Google Shape;189;g2d0d5998b0e_7_0"/>
          <p:cNvSpPr txBox="1"/>
          <p:nvPr/>
        </p:nvSpPr>
        <p:spPr>
          <a:xfrm>
            <a:off x="1156675" y="3751175"/>
            <a:ext cx="2095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Roboflow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+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16조 6명의 얼굴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추가 학습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0" name="Google Shape;190;g2d0d5998b0e_7_0"/>
          <p:cNvSpPr txBox="1"/>
          <p:nvPr/>
        </p:nvSpPr>
        <p:spPr>
          <a:xfrm>
            <a:off x="8995175" y="3751175"/>
            <a:ext cx="2095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16조 6명의 얼굴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추가 학습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" name="Google Shape;191;g2d0d5998b0e_7_0"/>
          <p:cNvSpPr txBox="1"/>
          <p:nvPr/>
        </p:nvSpPr>
        <p:spPr>
          <a:xfrm>
            <a:off x="1538875" y="5076275"/>
            <a:ext cx="139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epochs=100, verbose=True, patience=30</a:t>
            </a:r>
            <a:endParaRPr/>
          </a:p>
        </p:txBody>
      </p:sp>
      <p:sp>
        <p:nvSpPr>
          <p:cNvPr id="192" name="Google Shape;192;g2d0d5998b0e_7_0"/>
          <p:cNvSpPr txBox="1"/>
          <p:nvPr/>
        </p:nvSpPr>
        <p:spPr>
          <a:xfrm>
            <a:off x="9345575" y="5076275"/>
            <a:ext cx="139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epochs=100, verbose=True, patience=30</a:t>
            </a:r>
            <a:endParaRPr/>
          </a:p>
        </p:txBody>
      </p:sp>
      <p:sp>
        <p:nvSpPr>
          <p:cNvPr id="193" name="Google Shape;193;g2d0d5998b0e_7_0"/>
          <p:cNvSpPr txBox="1"/>
          <p:nvPr/>
        </p:nvSpPr>
        <p:spPr>
          <a:xfrm>
            <a:off x="5442225" y="5076275"/>
            <a:ext cx="139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epochs=100, verbose=True, patience=30</a:t>
            </a:r>
            <a:endParaRPr/>
          </a:p>
        </p:txBody>
      </p:sp>
      <p:sp>
        <p:nvSpPr>
          <p:cNvPr id="194" name="Google Shape;194;g2d0d5998b0e_7_0"/>
          <p:cNvSpPr txBox="1"/>
          <p:nvPr/>
        </p:nvSpPr>
        <p:spPr>
          <a:xfrm>
            <a:off x="4362375" y="2382063"/>
            <a:ext cx="355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Roboflow </a:t>
            </a:r>
            <a:r>
              <a:rPr b="1" lang="ko-KR"/>
              <a:t>BEST.pt</a:t>
            </a:r>
            <a:endParaRPr b="1"/>
          </a:p>
        </p:txBody>
      </p:sp>
      <p:sp>
        <p:nvSpPr>
          <p:cNvPr id="195" name="Google Shape;195;g2d0d5998b0e_7_0"/>
          <p:cNvSpPr txBox="1"/>
          <p:nvPr/>
        </p:nvSpPr>
        <p:spPr>
          <a:xfrm>
            <a:off x="5044025" y="3751175"/>
            <a:ext cx="2095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16조 6명의 얼굴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추가 학습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d167b3ada2_5_73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2d167b3ada2_5_73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 startAt="3"/>
            </a:pPr>
            <a:r>
              <a:rPr b="1" lang="ko-KR" sz="2000"/>
              <a:t>YOLO v8n f1, PR Curve</a:t>
            </a:r>
            <a:endParaRPr b="1" sz="2000"/>
          </a:p>
        </p:txBody>
      </p:sp>
      <p:sp>
        <p:nvSpPr>
          <p:cNvPr id="202" name="Google Shape;202;g2d167b3ada2_5_73"/>
          <p:cNvSpPr txBox="1"/>
          <p:nvPr/>
        </p:nvSpPr>
        <p:spPr>
          <a:xfrm>
            <a:off x="648875" y="1864200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YOLO v8n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pic>
        <p:nvPicPr>
          <p:cNvPr id="203" name="Google Shape;203;g2d167b3ada2_5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99" y="2319625"/>
            <a:ext cx="2703002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2d167b3ada2_5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99" y="4119625"/>
            <a:ext cx="2700001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2d167b3ada2_5_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8097" y="2319025"/>
            <a:ext cx="2699310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2d167b3ada2_5_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97306" y="4129975"/>
            <a:ext cx="2700892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2d167b3ada2_5_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48501" y="2297300"/>
            <a:ext cx="3883050" cy="26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d167b3ada2_5_73"/>
          <p:cNvSpPr txBox="1"/>
          <p:nvPr/>
        </p:nvSpPr>
        <p:spPr>
          <a:xfrm>
            <a:off x="3719002" y="5919625"/>
            <a:ext cx="20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+ 16조 6명의 얼굴</a:t>
            </a:r>
            <a:endParaRPr/>
          </a:p>
        </p:txBody>
      </p:sp>
      <p:sp>
        <p:nvSpPr>
          <p:cNvPr id="209" name="Google Shape;209;g2d167b3ada2_5_73"/>
          <p:cNvSpPr txBox="1"/>
          <p:nvPr/>
        </p:nvSpPr>
        <p:spPr>
          <a:xfrm>
            <a:off x="975450" y="5908550"/>
            <a:ext cx="20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BEST.pt + Roboflow </a:t>
            </a:r>
            <a:endParaRPr/>
          </a:p>
        </p:txBody>
      </p:sp>
      <p:sp>
        <p:nvSpPr>
          <p:cNvPr id="210" name="Google Shape;210;g2d167b3ada2_5_73"/>
          <p:cNvSpPr/>
          <p:nvPr/>
        </p:nvSpPr>
        <p:spPr>
          <a:xfrm>
            <a:off x="3292300" y="3700100"/>
            <a:ext cx="429600" cy="726300"/>
          </a:xfrm>
          <a:prstGeom prst="rightArrow">
            <a:avLst>
              <a:gd fmla="val 49546" name="adj1"/>
              <a:gd fmla="val 65718" name="adj2"/>
            </a:avLst>
          </a:prstGeom>
          <a:solidFill>
            <a:srgbClr val="01BCB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g2d167b3ada2_5_73"/>
          <p:cNvGrpSpPr/>
          <p:nvPr/>
        </p:nvGrpSpPr>
        <p:grpSpPr>
          <a:xfrm>
            <a:off x="9098227" y="4043431"/>
            <a:ext cx="2758794" cy="2069096"/>
            <a:chOff x="8502927" y="4071631"/>
            <a:chExt cx="2758794" cy="2069096"/>
          </a:xfrm>
        </p:grpSpPr>
        <p:pic>
          <p:nvPicPr>
            <p:cNvPr id="212" name="Google Shape;212;g2d167b3ada2_5_7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502927" y="4071631"/>
              <a:ext cx="2758794" cy="20690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g2d167b3ada2_5_73"/>
            <p:cNvSpPr txBox="1"/>
            <p:nvPr/>
          </p:nvSpPr>
          <p:spPr>
            <a:xfrm>
              <a:off x="8978125" y="4524475"/>
              <a:ext cx="8853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/>
                <a:t>🤩</a:t>
              </a:r>
              <a:endParaRPr sz="4800"/>
            </a:p>
          </p:txBody>
        </p:sp>
        <p:sp>
          <p:nvSpPr>
            <p:cNvPr id="214" name="Google Shape;214;g2d167b3ada2_5_73"/>
            <p:cNvSpPr txBox="1"/>
            <p:nvPr/>
          </p:nvSpPr>
          <p:spPr>
            <a:xfrm>
              <a:off x="9932025" y="4462825"/>
              <a:ext cx="8853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600"/>
                <a:t>😛</a:t>
              </a:r>
              <a:endParaRPr sz="5600"/>
            </a:p>
          </p:txBody>
        </p:sp>
      </p:grpSp>
      <p:sp>
        <p:nvSpPr>
          <p:cNvPr id="215" name="Google Shape;215;g2d167b3ada2_5_73"/>
          <p:cNvSpPr txBox="1"/>
          <p:nvPr/>
        </p:nvSpPr>
        <p:spPr>
          <a:xfrm>
            <a:off x="5869061" y="5150275"/>
            <a:ext cx="3174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best.pt 기반으로 roboflow학습시킨 후, 6명의 사진을 학습시킨 결과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커브가 오히려 떨어지는 모습을 보임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lt1"/>
                </a:solidFill>
                <a:highlight>
                  <a:srgbClr val="FF0000"/>
                </a:highlight>
              </a:rPr>
              <a:t> 특정 클래스 예측을 하지 못함</a:t>
            </a:r>
            <a:r>
              <a:rPr b="1" lang="ko-KR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endParaRPr b="1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16" name="Google Shape;216;g2d167b3ada2_5_73"/>
          <p:cNvSpPr/>
          <p:nvPr/>
        </p:nvSpPr>
        <p:spPr>
          <a:xfrm>
            <a:off x="8262525" y="2512775"/>
            <a:ext cx="1261800" cy="789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2d167b3ada2_5_73"/>
          <p:cNvSpPr/>
          <p:nvPr/>
        </p:nvSpPr>
        <p:spPr>
          <a:xfrm>
            <a:off x="7000725" y="3302675"/>
            <a:ext cx="1261800" cy="789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d167b3ada2_5_73"/>
          <p:cNvSpPr/>
          <p:nvPr/>
        </p:nvSpPr>
        <p:spPr>
          <a:xfrm>
            <a:off x="9524325" y="3302675"/>
            <a:ext cx="1261800" cy="789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d167b3ada2_5_73"/>
          <p:cNvSpPr/>
          <p:nvPr/>
        </p:nvSpPr>
        <p:spPr>
          <a:xfrm>
            <a:off x="10595225" y="4309925"/>
            <a:ext cx="1261800" cy="119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d167b3ada2_5_73"/>
          <p:cNvSpPr txBox="1"/>
          <p:nvPr/>
        </p:nvSpPr>
        <p:spPr>
          <a:xfrm>
            <a:off x="9098225" y="2070000"/>
            <a:ext cx="6621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C00000"/>
                </a:solidFill>
                <a:highlight>
                  <a:schemeClr val="lt1"/>
                </a:highlight>
              </a:rPr>
              <a:t>오답</a:t>
            </a:r>
            <a:endParaRPr b="1">
              <a:solidFill>
                <a:srgbClr val="C00000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167b3ada2_5_108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2d167b3ada2_5_108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 startAt="4"/>
            </a:pPr>
            <a:r>
              <a:rPr b="1" lang="ko-KR" sz="2000">
                <a:solidFill>
                  <a:schemeClr val="dk1"/>
                </a:solidFill>
              </a:rPr>
              <a:t>YOLO v8s f1, PR Curve</a:t>
            </a:r>
            <a:endParaRPr b="1" sz="2000"/>
          </a:p>
        </p:txBody>
      </p:sp>
      <p:sp>
        <p:nvSpPr>
          <p:cNvPr id="227" name="Google Shape;227;g2d167b3ada2_5_108"/>
          <p:cNvSpPr txBox="1"/>
          <p:nvPr/>
        </p:nvSpPr>
        <p:spPr>
          <a:xfrm>
            <a:off x="648875" y="1864200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YOLO v8s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pic>
        <p:nvPicPr>
          <p:cNvPr id="228" name="Google Shape;228;g2d167b3ada2_5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100" y="2567800"/>
            <a:ext cx="2700001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d167b3ada2_5_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100" y="4367800"/>
            <a:ext cx="2698476" cy="18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d167b3ada2_5_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9200" y="2065625"/>
            <a:ext cx="5245100" cy="3516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d167b3ada2_5_1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21910" y="4456000"/>
            <a:ext cx="2282399" cy="17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2d167b3ada2_5_108"/>
          <p:cNvPicPr preferRelativeResize="0"/>
          <p:nvPr/>
        </p:nvPicPr>
        <p:blipFill rotWithShape="1">
          <a:blip r:embed="rId7">
            <a:alphaModFix/>
          </a:blip>
          <a:srcRect b="33024" l="34144" r="31932" t="34032"/>
          <a:stretch/>
        </p:blipFill>
        <p:spPr>
          <a:xfrm>
            <a:off x="9131300" y="4456000"/>
            <a:ext cx="2350336" cy="1711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g2d167b3ada2_5_108"/>
          <p:cNvGrpSpPr/>
          <p:nvPr/>
        </p:nvGrpSpPr>
        <p:grpSpPr>
          <a:xfrm>
            <a:off x="9246963" y="4810950"/>
            <a:ext cx="1479863" cy="1051375"/>
            <a:chOff x="8651663" y="4839150"/>
            <a:chExt cx="1479863" cy="1051375"/>
          </a:xfrm>
        </p:grpSpPr>
        <p:sp>
          <p:nvSpPr>
            <p:cNvPr id="234" name="Google Shape;234;g2d167b3ada2_5_108"/>
            <p:cNvSpPr txBox="1"/>
            <p:nvPr/>
          </p:nvSpPr>
          <p:spPr>
            <a:xfrm>
              <a:off x="8651663" y="4839150"/>
              <a:ext cx="8853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/>
                <a:t>🤩</a:t>
              </a:r>
              <a:endParaRPr sz="4800"/>
            </a:p>
          </p:txBody>
        </p:sp>
        <p:sp>
          <p:nvSpPr>
            <p:cNvPr id="235" name="Google Shape;235;g2d167b3ada2_5_108"/>
            <p:cNvSpPr txBox="1"/>
            <p:nvPr/>
          </p:nvSpPr>
          <p:spPr>
            <a:xfrm>
              <a:off x="9246225" y="4843825"/>
              <a:ext cx="8853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600"/>
                <a:t>😛</a:t>
              </a:r>
              <a:endParaRPr sz="5600"/>
            </a:p>
          </p:txBody>
        </p:sp>
      </p:grpSp>
      <p:grpSp>
        <p:nvGrpSpPr>
          <p:cNvPr id="236" name="Google Shape;236;g2d167b3ada2_5_108"/>
          <p:cNvGrpSpPr/>
          <p:nvPr/>
        </p:nvGrpSpPr>
        <p:grpSpPr>
          <a:xfrm>
            <a:off x="7165100" y="4774000"/>
            <a:ext cx="1686800" cy="1061250"/>
            <a:chOff x="9130525" y="4448275"/>
            <a:chExt cx="1686800" cy="1061250"/>
          </a:xfrm>
        </p:grpSpPr>
        <p:sp>
          <p:nvSpPr>
            <p:cNvPr id="237" name="Google Shape;237;g2d167b3ada2_5_108"/>
            <p:cNvSpPr txBox="1"/>
            <p:nvPr/>
          </p:nvSpPr>
          <p:spPr>
            <a:xfrm>
              <a:off x="9130525" y="4448275"/>
              <a:ext cx="8853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4800"/>
                <a:t>🤩</a:t>
              </a:r>
              <a:endParaRPr sz="4800"/>
            </a:p>
          </p:txBody>
        </p:sp>
        <p:sp>
          <p:nvSpPr>
            <p:cNvPr id="238" name="Google Shape;238;g2d167b3ada2_5_108"/>
            <p:cNvSpPr txBox="1"/>
            <p:nvPr/>
          </p:nvSpPr>
          <p:spPr>
            <a:xfrm>
              <a:off x="9932025" y="4462825"/>
              <a:ext cx="8853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600"/>
                <a:t>😛</a:t>
              </a:r>
              <a:endParaRPr sz="5600"/>
            </a:p>
          </p:txBody>
        </p:sp>
      </p:grpSp>
      <p:sp>
        <p:nvSpPr>
          <p:cNvPr id="239" name="Google Shape;239;g2d167b3ada2_5_108"/>
          <p:cNvSpPr txBox="1"/>
          <p:nvPr/>
        </p:nvSpPr>
        <p:spPr>
          <a:xfrm>
            <a:off x="9200824" y="2729050"/>
            <a:ext cx="2350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1개 클래스(SIJ)에 대해 분류를 해내지 못하지만, 5명은 제대로 구분함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lt1"/>
                </a:solidFill>
                <a:highlight>
                  <a:srgbClr val="FF0000"/>
                </a:highlight>
              </a:rPr>
              <a:t>저화질 이미지에 대해 인물 인식을 하지 못함</a:t>
            </a:r>
            <a:endParaRPr b="1">
              <a:solidFill>
                <a:schemeClr val="lt1"/>
              </a:solidFill>
              <a:highlight>
                <a:srgbClr val="FF0000"/>
              </a:highlight>
            </a:endParaRPr>
          </a:p>
        </p:txBody>
      </p:sp>
      <p:sp>
        <p:nvSpPr>
          <p:cNvPr id="240" name="Google Shape;240;g2d167b3ada2_5_108"/>
          <p:cNvSpPr/>
          <p:nvPr/>
        </p:nvSpPr>
        <p:spPr>
          <a:xfrm>
            <a:off x="5637325" y="2356800"/>
            <a:ext cx="1261800" cy="100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d167b3ada2_5_108"/>
          <p:cNvSpPr txBox="1"/>
          <p:nvPr/>
        </p:nvSpPr>
        <p:spPr>
          <a:xfrm>
            <a:off x="6899125" y="2013850"/>
            <a:ext cx="6621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C00000"/>
                </a:solidFill>
                <a:highlight>
                  <a:schemeClr val="lt1"/>
                </a:highlight>
              </a:rPr>
              <a:t>오답</a:t>
            </a:r>
            <a:endParaRPr b="1">
              <a:solidFill>
                <a:srgbClr val="C00000"/>
              </a:solidFill>
              <a:highlight>
                <a:schemeClr val="lt1"/>
              </a:highlight>
            </a:endParaRPr>
          </a:p>
        </p:txBody>
      </p:sp>
      <p:sp>
        <p:nvSpPr>
          <p:cNvPr id="242" name="Google Shape;242;g2d167b3ada2_5_108"/>
          <p:cNvSpPr/>
          <p:nvPr/>
        </p:nvSpPr>
        <p:spPr>
          <a:xfrm>
            <a:off x="9893575" y="4581150"/>
            <a:ext cx="1002300" cy="1344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d167b3ada2_5_12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d167b3ada2_5_127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5)   </a:t>
            </a:r>
            <a:r>
              <a:rPr b="1" lang="ko-KR" sz="2000"/>
              <a:t>Final Model</a:t>
            </a:r>
            <a:endParaRPr b="1" sz="2000"/>
          </a:p>
        </p:txBody>
      </p:sp>
      <p:sp>
        <p:nvSpPr>
          <p:cNvPr id="249" name="Google Shape;249;g2d167b3ada2_5_127"/>
          <p:cNvSpPr txBox="1"/>
          <p:nvPr/>
        </p:nvSpPr>
        <p:spPr>
          <a:xfrm>
            <a:off x="648875" y="1864200"/>
            <a:ext cx="171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lt1"/>
                </a:solidFill>
                <a:highlight>
                  <a:srgbClr val="01BCB5"/>
                </a:highlight>
              </a:rPr>
              <a:t> YOLO v8m</a:t>
            </a:r>
            <a:r>
              <a:rPr b="1" lang="ko-KR" sz="2000">
                <a:solidFill>
                  <a:srgbClr val="01BCB5"/>
                </a:solidFill>
                <a:highlight>
                  <a:srgbClr val="01BCB5"/>
                </a:highlight>
              </a:rPr>
              <a:t>.</a:t>
            </a:r>
            <a:endParaRPr b="1" sz="2000">
              <a:solidFill>
                <a:srgbClr val="01BCB5"/>
              </a:solidFill>
              <a:highlight>
                <a:srgbClr val="01BCB5"/>
              </a:highlight>
            </a:endParaRPr>
          </a:p>
        </p:txBody>
      </p:sp>
      <p:sp>
        <p:nvSpPr>
          <p:cNvPr id="250" name="Google Shape;250;g2d167b3ada2_5_127"/>
          <p:cNvSpPr/>
          <p:nvPr/>
        </p:nvSpPr>
        <p:spPr>
          <a:xfrm>
            <a:off x="3292300" y="3700100"/>
            <a:ext cx="429600" cy="726300"/>
          </a:xfrm>
          <a:prstGeom prst="rightArrow">
            <a:avLst>
              <a:gd fmla="val 49546" name="adj1"/>
              <a:gd fmla="val 65718" name="adj2"/>
            </a:avLst>
          </a:prstGeom>
          <a:solidFill>
            <a:srgbClr val="01BCB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g2d167b3ada2_5_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450" y="4213425"/>
            <a:ext cx="2793851" cy="1862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2d167b3ada2_5_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25" y="2382101"/>
            <a:ext cx="2709699" cy="180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2d167b3ada2_5_127"/>
          <p:cNvSpPr txBox="1"/>
          <p:nvPr/>
        </p:nvSpPr>
        <p:spPr>
          <a:xfrm>
            <a:off x="3719002" y="5919625"/>
            <a:ext cx="20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+ 16조 6명의 얼굴</a:t>
            </a:r>
            <a:endParaRPr/>
          </a:p>
        </p:txBody>
      </p:sp>
      <p:sp>
        <p:nvSpPr>
          <p:cNvPr id="254" name="Google Shape;254;g2d167b3ada2_5_127"/>
          <p:cNvSpPr txBox="1"/>
          <p:nvPr/>
        </p:nvSpPr>
        <p:spPr>
          <a:xfrm>
            <a:off x="540525" y="5919625"/>
            <a:ext cx="20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BEST.pt</a:t>
            </a:r>
            <a:endParaRPr/>
          </a:p>
        </p:txBody>
      </p:sp>
      <p:pic>
        <p:nvPicPr>
          <p:cNvPr id="255" name="Google Shape;255;g2d167b3ada2_5_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0412" y="2382101"/>
            <a:ext cx="2709699" cy="180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2d167b3ada2_5_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9175" y="4213425"/>
            <a:ext cx="2633774" cy="1755376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2d167b3ada2_5_127"/>
          <p:cNvSpPr txBox="1"/>
          <p:nvPr/>
        </p:nvSpPr>
        <p:spPr>
          <a:xfrm>
            <a:off x="6096011" y="4985175"/>
            <a:ext cx="317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커브가 1에 가까운 형태를 보임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1개 클래스(SIJ)에 대해 분류를 못하지만, 낮은 확률일지라도 5명은 제대로 구분함</a:t>
            </a:r>
            <a:endParaRPr b="1"/>
          </a:p>
        </p:txBody>
      </p:sp>
      <p:pic>
        <p:nvPicPr>
          <p:cNvPr id="258" name="Google Shape;258;g2d167b3ada2_5_1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43575" y="1864188"/>
            <a:ext cx="4013224" cy="224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d167b3ada2_5_1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77538" y="3392500"/>
            <a:ext cx="2449848" cy="183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d167b3ada2_5_127"/>
          <p:cNvSpPr txBox="1"/>
          <p:nvPr/>
        </p:nvSpPr>
        <p:spPr>
          <a:xfrm>
            <a:off x="9249775" y="3849475"/>
            <a:ext cx="113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261" name="Google Shape;261;g2d167b3ada2_5_127"/>
          <p:cNvSpPr txBox="1"/>
          <p:nvPr/>
        </p:nvSpPr>
        <p:spPr>
          <a:xfrm>
            <a:off x="10209325" y="3726175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pic>
        <p:nvPicPr>
          <p:cNvPr id="262" name="Google Shape;262;g2d167b3ada2_5_127"/>
          <p:cNvPicPr preferRelativeResize="0"/>
          <p:nvPr/>
        </p:nvPicPr>
        <p:blipFill rotWithShape="1">
          <a:blip r:embed="rId9">
            <a:alphaModFix/>
          </a:blip>
          <a:srcRect b="25457" l="32051" r="27299" t="31211"/>
          <a:stretch/>
        </p:blipFill>
        <p:spPr>
          <a:xfrm>
            <a:off x="9683188" y="4772875"/>
            <a:ext cx="1937577" cy="142622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d167b3ada2_5_127"/>
          <p:cNvSpPr txBox="1"/>
          <p:nvPr/>
        </p:nvSpPr>
        <p:spPr>
          <a:xfrm>
            <a:off x="9862013" y="4964138"/>
            <a:ext cx="63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>
                <a:solidFill>
                  <a:schemeClr val="dk1"/>
                </a:solidFill>
              </a:rPr>
              <a:t>🤩</a:t>
            </a:r>
            <a:endParaRPr sz="3600"/>
          </a:p>
        </p:txBody>
      </p:sp>
      <p:sp>
        <p:nvSpPr>
          <p:cNvPr id="264" name="Google Shape;264;g2d167b3ada2_5_127"/>
          <p:cNvSpPr txBox="1"/>
          <p:nvPr/>
        </p:nvSpPr>
        <p:spPr>
          <a:xfrm>
            <a:off x="10209325" y="4948088"/>
            <a:ext cx="885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/>
              <a:t>😛</a:t>
            </a:r>
            <a:endParaRPr sz="4800"/>
          </a:p>
        </p:txBody>
      </p:sp>
      <p:sp>
        <p:nvSpPr>
          <p:cNvPr id="265" name="Google Shape;265;g2d167b3ada2_5_127"/>
          <p:cNvSpPr/>
          <p:nvPr/>
        </p:nvSpPr>
        <p:spPr>
          <a:xfrm>
            <a:off x="8111500" y="1968750"/>
            <a:ext cx="1054500" cy="738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d167b3ada2_5_127"/>
          <p:cNvSpPr txBox="1"/>
          <p:nvPr/>
        </p:nvSpPr>
        <p:spPr>
          <a:xfrm>
            <a:off x="8877550" y="1568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C00000"/>
                </a:solidFill>
                <a:highlight>
                  <a:schemeClr val="lt1"/>
                </a:highlight>
              </a:rPr>
              <a:t>오답</a:t>
            </a:r>
            <a:endParaRPr b="1">
              <a:solidFill>
                <a:srgbClr val="C00000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6fb75ea1fc_6_1"/>
          <p:cNvSpPr txBox="1"/>
          <p:nvPr/>
        </p:nvSpPr>
        <p:spPr>
          <a:xfrm>
            <a:off x="3647050" y="2917600"/>
            <a:ext cx="1284600" cy="73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>
                <a:solidFill>
                  <a:srgbClr val="EFEFEF"/>
                </a:solidFill>
              </a:rPr>
              <a:t>VS</a:t>
            </a:r>
            <a:endParaRPr b="1" sz="3600">
              <a:solidFill>
                <a:srgbClr val="EFEFEF"/>
              </a:solidFill>
            </a:endParaRPr>
          </a:p>
        </p:txBody>
      </p:sp>
      <p:sp>
        <p:nvSpPr>
          <p:cNvPr id="272" name="Google Shape;272;g26fb75ea1fc_6_1"/>
          <p:cNvSpPr txBox="1"/>
          <p:nvPr/>
        </p:nvSpPr>
        <p:spPr>
          <a:xfrm>
            <a:off x="7268950" y="2917600"/>
            <a:ext cx="1284600" cy="73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>
                <a:solidFill>
                  <a:srgbClr val="EFEFEF"/>
                </a:solidFill>
              </a:rPr>
              <a:t>VS</a:t>
            </a:r>
            <a:endParaRPr b="1" sz="3600">
              <a:solidFill>
                <a:srgbClr val="EFEFEF"/>
              </a:solidFill>
            </a:endParaRPr>
          </a:p>
        </p:txBody>
      </p:sp>
      <p:sp>
        <p:nvSpPr>
          <p:cNvPr id="273" name="Google Shape;273;g26fb75ea1fc_6_1"/>
          <p:cNvSpPr txBox="1"/>
          <p:nvPr/>
        </p:nvSpPr>
        <p:spPr>
          <a:xfrm>
            <a:off x="1425425" y="2842600"/>
            <a:ext cx="2153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6개의 클래스 중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3개의 클래스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(</a:t>
            </a:r>
            <a:r>
              <a:rPr lang="ko-KR" sz="1600">
                <a:solidFill>
                  <a:schemeClr val="dk1"/>
                </a:solidFill>
              </a:rPr>
              <a:t>SIJ, YBH, LCH)</a:t>
            </a:r>
            <a:r>
              <a:rPr lang="ko-KR" sz="1600"/>
              <a:t>에 대한 예측력이 좋지 않음</a:t>
            </a:r>
            <a:endParaRPr sz="1600"/>
          </a:p>
        </p:txBody>
      </p:sp>
      <p:grpSp>
        <p:nvGrpSpPr>
          <p:cNvPr id="274" name="Google Shape;274;g26fb75ea1fc_6_1"/>
          <p:cNvGrpSpPr/>
          <p:nvPr/>
        </p:nvGrpSpPr>
        <p:grpSpPr>
          <a:xfrm>
            <a:off x="1777775" y="2183300"/>
            <a:ext cx="1449000" cy="492600"/>
            <a:chOff x="1777775" y="2183300"/>
            <a:chExt cx="1449000" cy="492600"/>
          </a:xfrm>
        </p:grpSpPr>
        <p:sp>
          <p:nvSpPr>
            <p:cNvPr id="275" name="Google Shape;275;g26fb75ea1fc_6_1"/>
            <p:cNvSpPr txBox="1"/>
            <p:nvPr/>
          </p:nvSpPr>
          <p:spPr>
            <a:xfrm>
              <a:off x="1777775" y="2183300"/>
              <a:ext cx="14490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/>
                <a:t>YOLO v8n</a:t>
              </a:r>
              <a:endParaRPr b="1" sz="2000"/>
            </a:p>
          </p:txBody>
        </p:sp>
        <p:cxnSp>
          <p:nvCxnSpPr>
            <p:cNvPr id="276" name="Google Shape;276;g26fb75ea1fc_6_1"/>
            <p:cNvCxnSpPr/>
            <p:nvPr/>
          </p:nvCxnSpPr>
          <p:spPr>
            <a:xfrm>
              <a:off x="1817675" y="2617000"/>
              <a:ext cx="1369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77" name="Google Shape;277;g26fb75ea1fc_6_1"/>
          <p:cNvGrpSpPr/>
          <p:nvPr/>
        </p:nvGrpSpPr>
        <p:grpSpPr>
          <a:xfrm>
            <a:off x="5342356" y="2183300"/>
            <a:ext cx="1449000" cy="492600"/>
            <a:chOff x="4896919" y="2183300"/>
            <a:chExt cx="1449000" cy="492600"/>
          </a:xfrm>
        </p:grpSpPr>
        <p:sp>
          <p:nvSpPr>
            <p:cNvPr id="278" name="Google Shape;278;g26fb75ea1fc_6_1"/>
            <p:cNvSpPr txBox="1"/>
            <p:nvPr/>
          </p:nvSpPr>
          <p:spPr>
            <a:xfrm>
              <a:off x="4896919" y="2183300"/>
              <a:ext cx="14490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/>
                <a:t>YOLO v8s</a:t>
              </a:r>
              <a:endParaRPr b="1" sz="2000"/>
            </a:p>
          </p:txBody>
        </p:sp>
        <p:cxnSp>
          <p:nvCxnSpPr>
            <p:cNvPr id="279" name="Google Shape;279;g26fb75ea1fc_6_1"/>
            <p:cNvCxnSpPr/>
            <p:nvPr/>
          </p:nvCxnSpPr>
          <p:spPr>
            <a:xfrm>
              <a:off x="4936819" y="2617000"/>
              <a:ext cx="1369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80" name="Google Shape;280;g26fb75ea1fc_6_1"/>
          <p:cNvGrpSpPr/>
          <p:nvPr/>
        </p:nvGrpSpPr>
        <p:grpSpPr>
          <a:xfrm>
            <a:off x="8906938" y="2183300"/>
            <a:ext cx="1572600" cy="492600"/>
            <a:chOff x="8906938" y="2183300"/>
            <a:chExt cx="1572600" cy="492600"/>
          </a:xfrm>
        </p:grpSpPr>
        <p:sp>
          <p:nvSpPr>
            <p:cNvPr id="281" name="Google Shape;281;g26fb75ea1fc_6_1"/>
            <p:cNvSpPr txBox="1"/>
            <p:nvPr/>
          </p:nvSpPr>
          <p:spPr>
            <a:xfrm>
              <a:off x="8906938" y="2183300"/>
              <a:ext cx="15726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/>
                <a:t>YOLO v8m</a:t>
              </a:r>
              <a:endParaRPr b="1" sz="2000"/>
            </a:p>
          </p:txBody>
        </p:sp>
        <p:cxnSp>
          <p:nvCxnSpPr>
            <p:cNvPr id="282" name="Google Shape;282;g26fb75ea1fc_6_1"/>
            <p:cNvCxnSpPr/>
            <p:nvPr/>
          </p:nvCxnSpPr>
          <p:spPr>
            <a:xfrm>
              <a:off x="9008638" y="2617000"/>
              <a:ext cx="1369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3" name="Google Shape;283;g26fb75ea1fc_6_1"/>
          <p:cNvSpPr txBox="1"/>
          <p:nvPr/>
        </p:nvSpPr>
        <p:spPr>
          <a:xfrm>
            <a:off x="4990000" y="2842600"/>
            <a:ext cx="2153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600">
                <a:solidFill>
                  <a:schemeClr val="dk1"/>
                </a:solidFill>
              </a:rPr>
              <a:t>6개의 클래스 중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600">
                <a:solidFill>
                  <a:schemeClr val="dk1"/>
                </a:solidFill>
              </a:rPr>
              <a:t>1개의 클래스(SIJ)에 대한 예측력이 좋지 않음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84" name="Google Shape;284;g26fb75ea1fc_6_1"/>
          <p:cNvSpPr txBox="1"/>
          <p:nvPr/>
        </p:nvSpPr>
        <p:spPr>
          <a:xfrm>
            <a:off x="8616400" y="2842600"/>
            <a:ext cx="2153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6개의 클래스 중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1개의 클래스(SIJ)에 대한 예측력이 좋지 않음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highlight>
                  <a:srgbClr val="34AEAA"/>
                </a:highlight>
              </a:rPr>
              <a:t>저화질 이미지에 대해 유일하게 인물 예측</a:t>
            </a:r>
            <a:endParaRPr sz="1600">
              <a:solidFill>
                <a:schemeClr val="lt1"/>
              </a:solidFill>
              <a:highlight>
                <a:srgbClr val="34AEAA"/>
              </a:highlight>
            </a:endParaRPr>
          </a:p>
        </p:txBody>
      </p:sp>
      <p:sp>
        <p:nvSpPr>
          <p:cNvPr id="285" name="Google Shape;285;g26fb75ea1fc_6_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latin typeface="Arial"/>
                <a:ea typeface="Arial"/>
                <a:cs typeface="Arial"/>
                <a:sym typeface="Arial"/>
              </a:rPr>
              <a:t>4. 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26fb75ea1fc_6_1"/>
          <p:cNvSpPr txBox="1"/>
          <p:nvPr/>
        </p:nvSpPr>
        <p:spPr>
          <a:xfrm>
            <a:off x="4464127" y="5139263"/>
            <a:ext cx="303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/>
              <a:t>YOLO v8s</a:t>
            </a:r>
            <a:endParaRPr b="1" sz="3600"/>
          </a:p>
        </p:txBody>
      </p:sp>
      <p:sp>
        <p:nvSpPr>
          <p:cNvPr id="287" name="Google Shape;287;g26fb75ea1fc_6_1"/>
          <p:cNvSpPr txBox="1"/>
          <p:nvPr/>
        </p:nvSpPr>
        <p:spPr>
          <a:xfrm>
            <a:off x="8039004" y="5139263"/>
            <a:ext cx="342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/>
              <a:t>YOLO v8n</a:t>
            </a:r>
            <a:endParaRPr b="1" sz="3600"/>
          </a:p>
        </p:txBody>
      </p:sp>
      <p:sp>
        <p:nvSpPr>
          <p:cNvPr id="288" name="Google Shape;288;g26fb75ea1fc_6_1"/>
          <p:cNvSpPr txBox="1"/>
          <p:nvPr/>
        </p:nvSpPr>
        <p:spPr>
          <a:xfrm>
            <a:off x="690050" y="5139263"/>
            <a:ext cx="323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3600"/>
              <a:t>YOLO v8m</a:t>
            </a:r>
            <a:endParaRPr b="1" sz="3600"/>
          </a:p>
        </p:txBody>
      </p:sp>
      <p:pic>
        <p:nvPicPr>
          <p:cNvPr id="289" name="Google Shape;289;g26fb75ea1fc_6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951851" y="5247187"/>
            <a:ext cx="567700" cy="5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g26fb75ea1fc_6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645451" y="5247187"/>
            <a:ext cx="567700" cy="56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26fb75ea1fc_6_1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YOLO v8 비교</a:t>
            </a:r>
            <a:endParaRPr b="1" sz="2000"/>
          </a:p>
        </p:txBody>
      </p:sp>
      <p:sp>
        <p:nvSpPr>
          <p:cNvPr id="292" name="Google Shape;292;g26fb75ea1fc_6_1"/>
          <p:cNvSpPr txBox="1"/>
          <p:nvPr/>
        </p:nvSpPr>
        <p:spPr>
          <a:xfrm>
            <a:off x="315675" y="4354825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 startAt="2"/>
            </a:pPr>
            <a:r>
              <a:rPr b="1" lang="ko-KR" sz="2000"/>
              <a:t>최종 성능 비교</a:t>
            </a:r>
            <a:endParaRPr b="1" sz="2000"/>
          </a:p>
        </p:txBody>
      </p:sp>
      <p:sp>
        <p:nvSpPr>
          <p:cNvPr id="293" name="Google Shape;293;g26fb75ea1fc_6_1"/>
          <p:cNvSpPr txBox="1"/>
          <p:nvPr/>
        </p:nvSpPr>
        <p:spPr>
          <a:xfrm rot="-1019383">
            <a:off x="773786" y="4817548"/>
            <a:ext cx="413758" cy="6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/>
              <a:t>👑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d0d5998b0e_7_9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모델링I</a:t>
            </a:r>
            <a:r>
              <a:rPr lang="ko-KR" sz="2800">
                <a:latin typeface="Arial"/>
                <a:ea typeface="Arial"/>
                <a:cs typeface="Arial"/>
                <a:sym typeface="Arial"/>
              </a:rPr>
              <a:t>I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2d0d5998b0e_7_9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YOLO v8 (MS COCO)</a:t>
            </a:r>
            <a:endParaRPr b="1" sz="2000"/>
          </a:p>
        </p:txBody>
      </p:sp>
      <p:pic>
        <p:nvPicPr>
          <p:cNvPr id="300" name="Google Shape;300;g2d0d5998b0e_7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799" y="2062375"/>
            <a:ext cx="5747200" cy="320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2d0d5998b0e_7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9725" y="2062374"/>
            <a:ext cx="2403528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2d0d5998b0e_7_9"/>
          <p:cNvPicPr preferRelativeResize="0"/>
          <p:nvPr/>
        </p:nvPicPr>
        <p:blipFill rotWithShape="1">
          <a:blip r:embed="rId5">
            <a:alphaModFix/>
          </a:blip>
          <a:srcRect b="27301" l="31001" r="32187" t="29189"/>
          <a:stretch/>
        </p:blipFill>
        <p:spPr>
          <a:xfrm>
            <a:off x="9431975" y="2062375"/>
            <a:ext cx="2142034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2d0d5998b0e_7_9"/>
          <p:cNvSpPr txBox="1"/>
          <p:nvPr/>
        </p:nvSpPr>
        <p:spPr>
          <a:xfrm>
            <a:off x="7213600" y="2338425"/>
            <a:ext cx="1066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04" name="Google Shape;304;g2d0d5998b0e_7_9"/>
          <p:cNvSpPr txBox="1"/>
          <p:nvPr/>
        </p:nvSpPr>
        <p:spPr>
          <a:xfrm>
            <a:off x="9692950" y="2533888"/>
            <a:ext cx="673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05" name="Google Shape;305;g2d0d5998b0e_7_9"/>
          <p:cNvSpPr txBox="1"/>
          <p:nvPr/>
        </p:nvSpPr>
        <p:spPr>
          <a:xfrm>
            <a:off x="8033775" y="2396050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06" name="Google Shape;306;g2d0d5998b0e_7_9"/>
          <p:cNvSpPr txBox="1"/>
          <p:nvPr/>
        </p:nvSpPr>
        <p:spPr>
          <a:xfrm>
            <a:off x="10269538" y="2472238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07" name="Google Shape;307;g2d0d5998b0e_7_9"/>
          <p:cNvSpPr txBox="1"/>
          <p:nvPr/>
        </p:nvSpPr>
        <p:spPr>
          <a:xfrm>
            <a:off x="7451350" y="3936900"/>
            <a:ext cx="1206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선명한 이미지</a:t>
            </a:r>
            <a:endParaRPr sz="1000"/>
          </a:p>
        </p:txBody>
      </p:sp>
      <p:sp>
        <p:nvSpPr>
          <p:cNvPr id="308" name="Google Shape;308;g2d0d5998b0e_7_9"/>
          <p:cNvSpPr txBox="1"/>
          <p:nvPr/>
        </p:nvSpPr>
        <p:spPr>
          <a:xfrm>
            <a:off x="9540300" y="3936900"/>
            <a:ext cx="200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확대 후 크롭한 이미지</a:t>
            </a:r>
            <a:endParaRPr sz="1000"/>
          </a:p>
        </p:txBody>
      </p:sp>
      <p:sp>
        <p:nvSpPr>
          <p:cNvPr id="309" name="Google Shape;309;g2d0d5998b0e_7_9"/>
          <p:cNvSpPr txBox="1"/>
          <p:nvPr/>
        </p:nvSpPr>
        <p:spPr>
          <a:xfrm>
            <a:off x="7065400" y="4452250"/>
            <a:ext cx="46284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YBH를 KJE로 예측하는 오류를 보임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특히 확대 후 크롭한 이미지(저화질)는 전혀 다른 인물을 예측하고, 인물 인식을 하지 못하는 모습을 보임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lt1"/>
                </a:solidFill>
                <a:highlight>
                  <a:srgbClr val="FF0000"/>
                </a:highlight>
              </a:rPr>
              <a:t>즉, </a:t>
            </a:r>
            <a:r>
              <a:rPr b="1" lang="ko-KR">
                <a:solidFill>
                  <a:schemeClr val="lt1"/>
                </a:solidFill>
                <a:highlight>
                  <a:srgbClr val="FF0000"/>
                </a:highlight>
              </a:rPr>
              <a:t>YBH 과 KJE를 구별하지 못하고 저화질 이미지에 대해 인물 구별을 하지 못함</a:t>
            </a:r>
            <a:endParaRPr b="1">
              <a:solidFill>
                <a:schemeClr val="lt1"/>
              </a:solidFill>
              <a:highlight>
                <a:srgbClr val="FF0000"/>
              </a:highlight>
            </a:endParaRPr>
          </a:p>
        </p:txBody>
      </p:sp>
      <p:sp>
        <p:nvSpPr>
          <p:cNvPr id="310" name="Google Shape;310;g2d0d5998b0e_7_9"/>
          <p:cNvSpPr/>
          <p:nvPr/>
        </p:nvSpPr>
        <p:spPr>
          <a:xfrm>
            <a:off x="8090250" y="2173325"/>
            <a:ext cx="1066800" cy="1614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d0d5998b0e_7_9"/>
          <p:cNvSpPr txBox="1"/>
          <p:nvPr/>
        </p:nvSpPr>
        <p:spPr>
          <a:xfrm>
            <a:off x="8657950" y="1788000"/>
            <a:ext cx="60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</a:rPr>
              <a:t>정답</a:t>
            </a:r>
            <a:endParaRPr b="1" sz="1500">
              <a:solidFill>
                <a:srgbClr val="0000FF"/>
              </a:solidFill>
            </a:endParaRPr>
          </a:p>
        </p:txBody>
      </p:sp>
      <p:sp>
        <p:nvSpPr>
          <p:cNvPr id="312" name="Google Shape;312;g2d0d5998b0e_7_9"/>
          <p:cNvSpPr txBox="1"/>
          <p:nvPr/>
        </p:nvSpPr>
        <p:spPr>
          <a:xfrm>
            <a:off x="975075" y="5470125"/>
            <a:ext cx="559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SIJ를 LCH로 예측하고, YMS, YBH, KJE는 0.8 미만의 예측 확률을 보임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167b3ada2_6_1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종합 결과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2d167b3ada2_6_15"/>
          <p:cNvSpPr txBox="1"/>
          <p:nvPr/>
        </p:nvSpPr>
        <p:spPr>
          <a:xfrm>
            <a:off x="258975" y="1201675"/>
            <a:ext cx="11278200" cy="52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🔎 </a:t>
            </a:r>
            <a:r>
              <a:rPr b="1" lang="ko-KR" sz="2800"/>
              <a:t>Insight</a:t>
            </a:r>
            <a:endParaRPr b="1"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모델의 인식률에 영향을 미치는 요소가 무엇일까?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ko-KR" sz="1700"/>
              <a:t>데이터셋의 특정 인물의 이미지가 사진 손상으로 과소적합되면 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대부분의 인물 사진을 특정 인물로 인식?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ko-KR" sz="1700"/>
              <a:t>애니메이션 캐릭터와 동물은 인식하지 못함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ko-KR" sz="1700"/>
              <a:t>닮은꼴 : 닮은 사람을 인식하는 경향을 보임(구자철/정재형)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ko-KR" sz="1700"/>
              <a:t>유재석 : 안경 여부를 분류 기준으로 쓰지 않을까?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ko-KR" sz="1700"/>
              <a:t>고준희/김경호 :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가설1. 머리 길이를 분류 기준으로 쓰지 않을까?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가설2. 라벨링 시 박스 안에는 얼굴만 포함되므로 머리 길이는 고려하지 않을 것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            따라서 머리 길이보다는 얼굴형이나 기타 요소로 얼굴 인식을 하지 않았을까?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pic>
        <p:nvPicPr>
          <p:cNvPr id="319" name="Google Shape;319;g2d167b3ada2_6_15"/>
          <p:cNvPicPr preferRelativeResize="0"/>
          <p:nvPr/>
        </p:nvPicPr>
        <p:blipFill rotWithShape="1">
          <a:blip r:embed="rId3">
            <a:alphaModFix/>
          </a:blip>
          <a:srcRect b="36984" l="13359" r="0" t="0"/>
          <a:stretch/>
        </p:blipFill>
        <p:spPr>
          <a:xfrm>
            <a:off x="7499251" y="3581650"/>
            <a:ext cx="1649450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g2d167b3ada2_6_15"/>
          <p:cNvPicPr preferRelativeResize="0"/>
          <p:nvPr/>
        </p:nvPicPr>
        <p:blipFill rotWithShape="1">
          <a:blip r:embed="rId4">
            <a:alphaModFix/>
          </a:blip>
          <a:srcRect b="60251" l="21408" r="0" t="0"/>
          <a:stretch/>
        </p:blipFill>
        <p:spPr>
          <a:xfrm>
            <a:off x="9315488" y="3903275"/>
            <a:ext cx="2247325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2d167b3ada2_6_15"/>
          <p:cNvPicPr preferRelativeResize="0"/>
          <p:nvPr/>
        </p:nvPicPr>
        <p:blipFill rotWithShape="1">
          <a:blip r:embed="rId5">
            <a:alphaModFix/>
          </a:blip>
          <a:srcRect b="21036" l="0" r="0" t="0"/>
          <a:stretch/>
        </p:blipFill>
        <p:spPr>
          <a:xfrm>
            <a:off x="9680225" y="1951700"/>
            <a:ext cx="1517838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167b3ada2_6_59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종합 결과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2d167b3ada2_6_59"/>
          <p:cNvSpPr txBox="1"/>
          <p:nvPr/>
        </p:nvSpPr>
        <p:spPr>
          <a:xfrm>
            <a:off x="315675" y="1317125"/>
            <a:ext cx="11745300" cy="54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🔎 </a:t>
            </a:r>
            <a:r>
              <a:rPr b="1" lang="ko-KR" sz="2800"/>
              <a:t>Insight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얼굴 인식 데이터가 도움이 되었을까? 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/>
              <a:t>MS COCO 데이터셋으로만 학습시킨 모델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/>
              <a:t>vs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/>
              <a:t>13인 데이터와 조원 6인 데이터셋으로 학습시킨 모델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/>
              <a:t>비교 결과 </a:t>
            </a:r>
            <a:r>
              <a:rPr lang="ko-KR" sz="2000">
                <a:solidFill>
                  <a:schemeClr val="lt1"/>
                </a:solidFill>
                <a:highlight>
                  <a:srgbClr val="34AEAA"/>
                </a:highlight>
              </a:rPr>
              <a:t>얼굴 인식 데이터셋으로 학습시킨 모델의 인식률이 높은 것을 확인함</a:t>
            </a:r>
            <a:endParaRPr sz="2000">
              <a:solidFill>
                <a:schemeClr val="lt1"/>
              </a:solidFill>
              <a:highlight>
                <a:srgbClr val="34AEA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즉, 얼굴 인식 데이터가 모델 학습에 도움이 된다!</a:t>
            </a:r>
            <a:r>
              <a:rPr lang="ko-KR" sz="2000"/>
              <a:t>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MS COCO 데이터셋은 사물을 포함하고 있지만, 13인 데이터셋으로 학습한 모델은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인물 이미지만 집중 학습하여</a:t>
            </a:r>
            <a:r>
              <a:rPr lang="ko-KR" sz="1800">
                <a:solidFill>
                  <a:schemeClr val="dk1"/>
                </a:solidFill>
              </a:rPr>
              <a:t> 조원 6인의 이미지에 대한 </a:t>
            </a:r>
            <a:r>
              <a:rPr lang="ko-KR" sz="1800"/>
              <a:t>인식률이 높아지는 것으로 추정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328" name="Google Shape;328;g2d167b3ada2_6_59"/>
          <p:cNvSpPr txBox="1"/>
          <p:nvPr/>
        </p:nvSpPr>
        <p:spPr>
          <a:xfrm>
            <a:off x="6615431" y="1576329"/>
            <a:ext cx="69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2d167b3ada2_6_59"/>
          <p:cNvSpPr txBox="1"/>
          <p:nvPr/>
        </p:nvSpPr>
        <p:spPr>
          <a:xfrm>
            <a:off x="8073877" y="1676369"/>
            <a:ext cx="43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d167b3ada2_6_59"/>
          <p:cNvSpPr txBox="1"/>
          <p:nvPr/>
        </p:nvSpPr>
        <p:spPr>
          <a:xfrm>
            <a:off x="6365275" y="1512003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           </a:t>
            </a:r>
            <a:endParaRPr/>
          </a:p>
        </p:txBody>
      </p:sp>
      <p:sp>
        <p:nvSpPr>
          <p:cNvPr id="331" name="Google Shape;331;g2d167b3ada2_6_59"/>
          <p:cNvSpPr txBox="1"/>
          <p:nvPr/>
        </p:nvSpPr>
        <p:spPr>
          <a:xfrm>
            <a:off x="7590411" y="1469688"/>
            <a:ext cx="3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종합 결과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5"/>
          <p:cNvSpPr/>
          <p:nvPr/>
        </p:nvSpPr>
        <p:spPr>
          <a:xfrm>
            <a:off x="479700" y="1127150"/>
            <a:ext cx="990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/>
              <a:t>가장 성능이 좋았던 </a:t>
            </a:r>
            <a:r>
              <a:rPr b="1" lang="ko-KR" sz="1600">
                <a:solidFill>
                  <a:schemeClr val="dk1"/>
                </a:solidFill>
              </a:rPr>
              <a:t>yolov8m에 대한 </a:t>
            </a:r>
            <a:r>
              <a:rPr b="1" lang="ko-KR" sz="1600"/>
              <a:t>모델링</a:t>
            </a:r>
            <a:r>
              <a:rPr b="1" lang="ko-KR" sz="1600">
                <a:solidFill>
                  <a:schemeClr val="dk1"/>
                </a:solidFill>
              </a:rPr>
              <a:t>I</a:t>
            </a:r>
            <a:r>
              <a:rPr b="1" lang="ko-KR" sz="1600"/>
              <a:t>와 모델링</a:t>
            </a:r>
            <a:r>
              <a:rPr b="1" lang="ko-KR" sz="1600">
                <a:solidFill>
                  <a:schemeClr val="dk1"/>
                </a:solidFill>
              </a:rPr>
              <a:t>I</a:t>
            </a:r>
            <a:r>
              <a:rPr b="1" lang="ko-KR" sz="1600">
                <a:solidFill>
                  <a:schemeClr val="dk1"/>
                </a:solidFill>
              </a:rPr>
              <a:t>I</a:t>
            </a:r>
            <a:r>
              <a:rPr b="1" lang="ko-KR" sz="1600"/>
              <a:t> 비교(조건: epochs=100, patience=15)</a:t>
            </a:r>
            <a:endParaRPr b="1" sz="1000"/>
          </a:p>
        </p:txBody>
      </p:sp>
      <p:pic>
        <p:nvPicPr>
          <p:cNvPr id="338" name="Google Shape;33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3762" y="4438825"/>
            <a:ext cx="2449848" cy="183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125" y="4438824"/>
            <a:ext cx="2449848" cy="1837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"/>
          <p:cNvPicPr preferRelativeResize="0"/>
          <p:nvPr/>
        </p:nvPicPr>
        <p:blipFill rotWithShape="1">
          <a:blip r:embed="rId5">
            <a:alphaModFix/>
          </a:blip>
          <a:srcRect b="27301" l="31001" r="32187" t="29189"/>
          <a:stretch/>
        </p:blipFill>
        <p:spPr>
          <a:xfrm>
            <a:off x="2902850" y="4401675"/>
            <a:ext cx="2232899" cy="1874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"/>
          <p:cNvPicPr preferRelativeResize="0"/>
          <p:nvPr/>
        </p:nvPicPr>
        <p:blipFill rotWithShape="1">
          <a:blip r:embed="rId6">
            <a:alphaModFix/>
          </a:blip>
          <a:srcRect b="25454" l="32051" r="27299" t="18722"/>
          <a:stretch/>
        </p:blipFill>
        <p:spPr>
          <a:xfrm>
            <a:off x="8192950" y="4438825"/>
            <a:ext cx="1937577" cy="183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18750" y="2229413"/>
            <a:ext cx="4013224" cy="224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33213" y="2207800"/>
            <a:ext cx="4013224" cy="2241224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5"/>
          <p:cNvSpPr/>
          <p:nvPr/>
        </p:nvSpPr>
        <p:spPr>
          <a:xfrm>
            <a:off x="4798950" y="1527350"/>
            <a:ext cx="68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</a:pPr>
            <a:r>
              <a:rPr b="1" lang="ko-KR" sz="2000"/>
              <a:t>pre modeling 후 / pre(</a:t>
            </a:r>
            <a:r>
              <a:rPr b="1" lang="ko-KR" sz="2000">
                <a:solidFill>
                  <a:schemeClr val="dk1"/>
                </a:solidFill>
              </a:rPr>
              <a:t>yolov8m)</a:t>
            </a:r>
            <a:endParaRPr b="1" sz="2000">
              <a:solidFill>
                <a:schemeClr val="dk1"/>
              </a:solidFill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(MS COCO + 13인 데이터셋 + 조원 6인 데이터셋)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45" name="Google Shape;345;p5"/>
          <p:cNvSpPr txBox="1"/>
          <p:nvPr/>
        </p:nvSpPr>
        <p:spPr>
          <a:xfrm>
            <a:off x="-65962" y="1512950"/>
            <a:ext cx="52017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</a:pPr>
            <a:r>
              <a:rPr b="1" lang="ko-KR" sz="2000">
                <a:solidFill>
                  <a:schemeClr val="dk1"/>
                </a:solidFill>
              </a:rPr>
              <a:t>pre modeling 없이 /pre(yolov8m)</a:t>
            </a:r>
            <a:endParaRPr b="1" sz="20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</a:rPr>
              <a:t>(MS COCO 데이터셋으로만 학습)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46" name="Google Shape;346;p5"/>
          <p:cNvSpPr txBox="1"/>
          <p:nvPr/>
        </p:nvSpPr>
        <p:spPr>
          <a:xfrm>
            <a:off x="10241225" y="2613938"/>
            <a:ext cx="18192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조원 전체 사진으로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예측한 결과,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두 모델 모두 5명 예측 성공했으나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/>
              <a:t>   두번째 모델에서      인식률이 높음 </a:t>
            </a:r>
            <a:endParaRPr b="1" sz="1200"/>
          </a:p>
        </p:txBody>
      </p:sp>
      <p:sp>
        <p:nvSpPr>
          <p:cNvPr id="347" name="Google Shape;347;p5"/>
          <p:cNvSpPr txBox="1"/>
          <p:nvPr/>
        </p:nvSpPr>
        <p:spPr>
          <a:xfrm>
            <a:off x="762000" y="4714875"/>
            <a:ext cx="1066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48" name="Google Shape;348;p5"/>
          <p:cNvSpPr txBox="1"/>
          <p:nvPr/>
        </p:nvSpPr>
        <p:spPr>
          <a:xfrm>
            <a:off x="6096000" y="4895800"/>
            <a:ext cx="113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49" name="Google Shape;349;p5"/>
          <p:cNvSpPr txBox="1"/>
          <p:nvPr/>
        </p:nvSpPr>
        <p:spPr>
          <a:xfrm>
            <a:off x="3000050" y="4877238"/>
            <a:ext cx="673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50" name="Google Shape;350;p5"/>
          <p:cNvSpPr txBox="1"/>
          <p:nvPr/>
        </p:nvSpPr>
        <p:spPr>
          <a:xfrm>
            <a:off x="8133425" y="5034763"/>
            <a:ext cx="71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</a:rPr>
              <a:t>🤩</a:t>
            </a:r>
            <a:endParaRPr/>
          </a:p>
        </p:txBody>
      </p:sp>
      <p:sp>
        <p:nvSpPr>
          <p:cNvPr id="351" name="Google Shape;351;p5"/>
          <p:cNvSpPr txBox="1"/>
          <p:nvPr/>
        </p:nvSpPr>
        <p:spPr>
          <a:xfrm>
            <a:off x="6903150" y="4772500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52" name="Google Shape;352;p5"/>
          <p:cNvSpPr txBox="1"/>
          <p:nvPr/>
        </p:nvSpPr>
        <p:spPr>
          <a:xfrm>
            <a:off x="1582175" y="4772500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53" name="Google Shape;353;p5"/>
          <p:cNvSpPr txBox="1"/>
          <p:nvPr/>
        </p:nvSpPr>
        <p:spPr>
          <a:xfrm>
            <a:off x="3576638" y="4815588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54" name="Google Shape;354;p5"/>
          <p:cNvSpPr txBox="1"/>
          <p:nvPr/>
        </p:nvSpPr>
        <p:spPr>
          <a:xfrm>
            <a:off x="8608513" y="5034775"/>
            <a:ext cx="88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/>
              <a:t>😛</a:t>
            </a:r>
            <a:endParaRPr sz="5600"/>
          </a:p>
        </p:txBody>
      </p:sp>
      <p:sp>
        <p:nvSpPr>
          <p:cNvPr id="355" name="Google Shape;355;p5"/>
          <p:cNvSpPr txBox="1"/>
          <p:nvPr/>
        </p:nvSpPr>
        <p:spPr>
          <a:xfrm>
            <a:off x="1928475" y="2787500"/>
            <a:ext cx="768900" cy="1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highlight>
                <a:srgbClr val="C00000"/>
              </a:highlight>
            </a:endParaRPr>
          </a:p>
        </p:txBody>
      </p:sp>
      <p:sp>
        <p:nvSpPr>
          <p:cNvPr id="356" name="Google Shape;356;p5"/>
          <p:cNvSpPr txBox="1"/>
          <p:nvPr/>
        </p:nvSpPr>
        <p:spPr>
          <a:xfrm>
            <a:off x="3186550" y="2688900"/>
            <a:ext cx="44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C00000"/>
              </a:highlight>
            </a:endParaRPr>
          </a:p>
        </p:txBody>
      </p:sp>
      <p:sp>
        <p:nvSpPr>
          <p:cNvPr id="357" name="Google Shape;357;p5"/>
          <p:cNvSpPr txBox="1"/>
          <p:nvPr/>
        </p:nvSpPr>
        <p:spPr>
          <a:xfrm>
            <a:off x="4722800" y="2667350"/>
            <a:ext cx="5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"/>
          <p:cNvSpPr txBox="1"/>
          <p:nvPr/>
        </p:nvSpPr>
        <p:spPr>
          <a:xfrm>
            <a:off x="1864425" y="3287650"/>
            <a:ext cx="52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"/>
          <p:cNvSpPr txBox="1"/>
          <p:nvPr/>
        </p:nvSpPr>
        <p:spPr>
          <a:xfrm>
            <a:off x="3186550" y="3338725"/>
            <a:ext cx="52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"/>
          <p:cNvSpPr txBox="1"/>
          <p:nvPr/>
        </p:nvSpPr>
        <p:spPr>
          <a:xfrm>
            <a:off x="4655150" y="3338725"/>
            <a:ext cx="48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5"/>
          <p:cNvSpPr txBox="1"/>
          <p:nvPr/>
        </p:nvSpPr>
        <p:spPr>
          <a:xfrm>
            <a:off x="378125" y="4610475"/>
            <a:ext cx="5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"/>
          <p:cNvSpPr txBox="1"/>
          <p:nvPr/>
        </p:nvSpPr>
        <p:spPr>
          <a:xfrm>
            <a:off x="2258150" y="4541800"/>
            <a:ext cx="5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"/>
          <p:cNvSpPr/>
          <p:nvPr/>
        </p:nvSpPr>
        <p:spPr>
          <a:xfrm>
            <a:off x="1069650" y="2306663"/>
            <a:ext cx="1066800" cy="748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"/>
          <p:cNvSpPr/>
          <p:nvPr/>
        </p:nvSpPr>
        <p:spPr>
          <a:xfrm>
            <a:off x="3774675" y="2419925"/>
            <a:ext cx="1066800" cy="507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5"/>
          <p:cNvSpPr/>
          <p:nvPr/>
        </p:nvSpPr>
        <p:spPr>
          <a:xfrm>
            <a:off x="1122600" y="3053313"/>
            <a:ext cx="1066800" cy="607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"/>
          <p:cNvSpPr/>
          <p:nvPr/>
        </p:nvSpPr>
        <p:spPr>
          <a:xfrm>
            <a:off x="2462825" y="2964450"/>
            <a:ext cx="1066800" cy="696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"/>
          <p:cNvSpPr/>
          <p:nvPr/>
        </p:nvSpPr>
        <p:spPr>
          <a:xfrm>
            <a:off x="3742475" y="2964450"/>
            <a:ext cx="1066800" cy="696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"/>
          <p:cNvSpPr/>
          <p:nvPr/>
        </p:nvSpPr>
        <p:spPr>
          <a:xfrm>
            <a:off x="6083250" y="2375892"/>
            <a:ext cx="1066800" cy="628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"/>
          <p:cNvSpPr/>
          <p:nvPr/>
        </p:nvSpPr>
        <p:spPr>
          <a:xfrm>
            <a:off x="8711575" y="2473766"/>
            <a:ext cx="1066800" cy="5070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"/>
          <p:cNvSpPr/>
          <p:nvPr/>
        </p:nvSpPr>
        <p:spPr>
          <a:xfrm>
            <a:off x="6036300" y="3081300"/>
            <a:ext cx="1066800" cy="607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5"/>
          <p:cNvSpPr/>
          <p:nvPr/>
        </p:nvSpPr>
        <p:spPr>
          <a:xfrm>
            <a:off x="7391975" y="3027575"/>
            <a:ext cx="1066800" cy="628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5"/>
          <p:cNvSpPr/>
          <p:nvPr/>
        </p:nvSpPr>
        <p:spPr>
          <a:xfrm>
            <a:off x="8698500" y="3023275"/>
            <a:ext cx="1066800" cy="696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"/>
          <p:cNvSpPr/>
          <p:nvPr/>
        </p:nvSpPr>
        <p:spPr>
          <a:xfrm>
            <a:off x="1765888" y="4610475"/>
            <a:ext cx="976500" cy="1243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"/>
          <p:cNvSpPr/>
          <p:nvPr/>
        </p:nvSpPr>
        <p:spPr>
          <a:xfrm>
            <a:off x="6019450" y="4772500"/>
            <a:ext cx="885300" cy="1046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"/>
          <p:cNvSpPr/>
          <p:nvPr/>
        </p:nvSpPr>
        <p:spPr>
          <a:xfrm>
            <a:off x="7015438" y="4610475"/>
            <a:ext cx="1066800" cy="16146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"/>
          <p:cNvSpPr/>
          <p:nvPr/>
        </p:nvSpPr>
        <p:spPr>
          <a:xfrm>
            <a:off x="8300350" y="4815600"/>
            <a:ext cx="602100" cy="10467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"/>
          <p:cNvSpPr/>
          <p:nvPr/>
        </p:nvSpPr>
        <p:spPr>
          <a:xfrm>
            <a:off x="8895000" y="4895800"/>
            <a:ext cx="673800" cy="11061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"/>
          <p:cNvSpPr txBox="1"/>
          <p:nvPr/>
        </p:nvSpPr>
        <p:spPr>
          <a:xfrm>
            <a:off x="10290200" y="4863675"/>
            <a:ext cx="1770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특정 조원의 사진으로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예측한 결과,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두번째 모델에서 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인식률이 훨씬 높아짐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379" name="Google Shape;379;p5"/>
          <p:cNvSpPr txBox="1"/>
          <p:nvPr/>
        </p:nvSpPr>
        <p:spPr>
          <a:xfrm>
            <a:off x="4662650" y="1973188"/>
            <a:ext cx="673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rgbClr val="0000FF"/>
                </a:solidFill>
              </a:rPr>
              <a:t>정답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 txBox="1"/>
          <p:nvPr>
            <p:ph type="title"/>
          </p:nvPr>
        </p:nvSpPr>
        <p:spPr>
          <a:xfrm>
            <a:off x="633875" y="1669751"/>
            <a:ext cx="6808500" cy="38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프로젝트 소개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데이터 수집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데이터 전처리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모델링 I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모델링 II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종합 결과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3">
            <a:alphaModFix amt="70000"/>
          </a:blip>
          <a:srcRect b="22402" l="0" r="0" t="0"/>
          <a:stretch/>
        </p:blipFill>
        <p:spPr>
          <a:xfrm>
            <a:off x="5278400" y="2443175"/>
            <a:ext cx="6123423" cy="316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6fb75ea1fc_1_1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소개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26fb75ea1fc_1_11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배경 및 목표</a:t>
            </a:r>
            <a:endParaRPr b="1" sz="2000"/>
          </a:p>
        </p:txBody>
      </p:sp>
      <p:sp>
        <p:nvSpPr>
          <p:cNvPr id="66" name="Google Shape;66;g26fb75ea1fc_1_11"/>
          <p:cNvSpPr txBox="1"/>
          <p:nvPr/>
        </p:nvSpPr>
        <p:spPr>
          <a:xfrm>
            <a:off x="4033826" y="4418550"/>
            <a:ext cx="7515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lt1"/>
                </a:solidFill>
                <a:highlight>
                  <a:srgbClr val="02BDB6"/>
                </a:highlight>
              </a:rPr>
              <a:t> 대기 시간 최소화를 위한 얼굴 인식 모델 개발 필요</a:t>
            </a:r>
            <a:r>
              <a:rPr b="1" lang="ko-KR" sz="2400">
                <a:solidFill>
                  <a:srgbClr val="02BDB6"/>
                </a:solidFill>
                <a:highlight>
                  <a:srgbClr val="02BDB6"/>
                </a:highlight>
              </a:rPr>
              <a:t>.</a:t>
            </a:r>
            <a:r>
              <a:rPr b="1" lang="ko-KR" sz="2400">
                <a:solidFill>
                  <a:srgbClr val="34AEAA"/>
                </a:solidFill>
                <a:highlight>
                  <a:srgbClr val="02BDB6"/>
                </a:highlight>
              </a:rPr>
              <a:t> </a:t>
            </a:r>
            <a:r>
              <a:rPr b="1" lang="ko-KR" sz="2400">
                <a:solidFill>
                  <a:schemeClr val="lt1"/>
                </a:solidFill>
                <a:highlight>
                  <a:srgbClr val="02BDB6"/>
                </a:highlight>
              </a:rPr>
              <a:t>    </a:t>
            </a:r>
            <a:endParaRPr b="1" sz="2400">
              <a:solidFill>
                <a:schemeClr val="lt1"/>
              </a:solidFill>
              <a:highlight>
                <a:srgbClr val="02BDB6"/>
              </a:highlight>
            </a:endParaRPr>
          </a:p>
        </p:txBody>
      </p:sp>
      <p:sp>
        <p:nvSpPr>
          <p:cNvPr id="67" name="Google Shape;67;g26fb75ea1fc_1_11"/>
          <p:cNvSpPr txBox="1"/>
          <p:nvPr/>
        </p:nvSpPr>
        <p:spPr>
          <a:xfrm>
            <a:off x="4033813" y="2480375"/>
            <a:ext cx="7221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사내 출입 사원 확인 </a:t>
            </a:r>
            <a:r>
              <a:rPr b="1" lang="ko-KR" sz="2000">
                <a:solidFill>
                  <a:schemeClr val="dk1"/>
                </a:solidFill>
              </a:rPr>
              <a:t>과정에서 </a:t>
            </a:r>
            <a:r>
              <a:rPr b="1" lang="ko-KR" sz="2000"/>
              <a:t>대기 시간 문제 발생</a:t>
            </a:r>
            <a:endParaRPr b="1" sz="2000"/>
          </a:p>
        </p:txBody>
      </p:sp>
      <p:pic>
        <p:nvPicPr>
          <p:cNvPr id="68" name="Google Shape;68;g26fb75ea1fc_1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8813" y="3392500"/>
            <a:ext cx="1371600" cy="7153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g26fb75ea1fc_1_11"/>
          <p:cNvSpPr txBox="1"/>
          <p:nvPr/>
        </p:nvSpPr>
        <p:spPr>
          <a:xfrm>
            <a:off x="4033813" y="4902375"/>
            <a:ext cx="722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YOLO v8 과 MS COCO 를 활용한 Detect Model</a:t>
            </a:r>
            <a:endParaRPr sz="1800"/>
          </a:p>
        </p:txBody>
      </p:sp>
      <p:pic>
        <p:nvPicPr>
          <p:cNvPr descr="출입국관리직 공무원&lt;총정리&gt;" id="70" name="Google Shape;70;g26fb75ea1fc_1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176" y="2534503"/>
            <a:ext cx="2906301" cy="275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fb75ea1fc_6_1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2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수집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26fb75ea1fc_6_17"/>
          <p:cNvSpPr/>
          <p:nvPr/>
        </p:nvSpPr>
        <p:spPr>
          <a:xfrm>
            <a:off x="671250" y="1922400"/>
            <a:ext cx="4933500" cy="3781800"/>
          </a:xfrm>
          <a:prstGeom prst="flowChartAlternateProcess">
            <a:avLst/>
          </a:prstGeom>
          <a:solidFill>
            <a:srgbClr val="FFFFFF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77" name="Google Shape;77;g26fb75ea1fc_6_17"/>
          <p:cNvSpPr/>
          <p:nvPr/>
        </p:nvSpPr>
        <p:spPr>
          <a:xfrm>
            <a:off x="2092100" y="1749600"/>
            <a:ext cx="1949700" cy="345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모델링 I</a:t>
            </a:r>
            <a:endParaRPr b="1"/>
          </a:p>
        </p:txBody>
      </p:sp>
      <p:sp>
        <p:nvSpPr>
          <p:cNvPr id="78" name="Google Shape;78;g26fb75ea1fc_6_17"/>
          <p:cNvSpPr txBox="1"/>
          <p:nvPr/>
        </p:nvSpPr>
        <p:spPr>
          <a:xfrm>
            <a:off x="1423950" y="3009300"/>
            <a:ext cx="104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34AEAA"/>
                </a:solidFill>
              </a:rPr>
              <a:t>YOLO v8</a:t>
            </a:r>
            <a:endParaRPr b="1" sz="1600">
              <a:solidFill>
                <a:srgbClr val="34AEAA"/>
              </a:solidFill>
            </a:endParaRPr>
          </a:p>
        </p:txBody>
      </p:sp>
      <p:sp>
        <p:nvSpPr>
          <p:cNvPr id="79" name="Google Shape;79;g26fb75ea1fc_6_17"/>
          <p:cNvSpPr txBox="1"/>
          <p:nvPr/>
        </p:nvSpPr>
        <p:spPr>
          <a:xfrm>
            <a:off x="1293000" y="2257800"/>
            <a:ext cx="1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Pre Training</a:t>
            </a:r>
            <a:endParaRPr b="1"/>
          </a:p>
        </p:txBody>
      </p:sp>
      <p:sp>
        <p:nvSpPr>
          <p:cNvPr id="80" name="Google Shape;80;g26fb75ea1fc_6_17"/>
          <p:cNvSpPr/>
          <p:nvPr/>
        </p:nvSpPr>
        <p:spPr>
          <a:xfrm>
            <a:off x="3461075" y="2471100"/>
            <a:ext cx="1878000" cy="3041400"/>
          </a:xfrm>
          <a:prstGeom prst="flowChartAlternateProcess">
            <a:avLst/>
          </a:prstGeom>
          <a:solidFill>
            <a:srgbClr val="FFFFFF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81" name="Google Shape;81;g26fb75ea1fc_6_17"/>
          <p:cNvSpPr/>
          <p:nvPr/>
        </p:nvSpPr>
        <p:spPr>
          <a:xfrm>
            <a:off x="3137375" y="3323850"/>
            <a:ext cx="429600" cy="726300"/>
          </a:xfrm>
          <a:prstGeom prst="rightArrow">
            <a:avLst>
              <a:gd fmla="val 49546" name="adj1"/>
              <a:gd fmla="val 65718" name="adj2"/>
            </a:avLst>
          </a:prstGeom>
          <a:solidFill>
            <a:srgbClr val="01BCB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6fb75ea1fc_6_17"/>
          <p:cNvSpPr txBox="1"/>
          <p:nvPr/>
        </p:nvSpPr>
        <p:spPr>
          <a:xfrm>
            <a:off x="972900" y="3862650"/>
            <a:ext cx="194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Roboflow Universe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3" name="Google Shape;83;g26fb75ea1fc_6_17"/>
          <p:cNvCxnSpPr/>
          <p:nvPr/>
        </p:nvCxnSpPr>
        <p:spPr>
          <a:xfrm>
            <a:off x="1170150" y="4220400"/>
            <a:ext cx="1555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g26fb75ea1fc_6_17"/>
          <p:cNvSpPr txBox="1"/>
          <p:nvPr/>
        </p:nvSpPr>
        <p:spPr>
          <a:xfrm>
            <a:off x="1170150" y="4262838"/>
            <a:ext cx="155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Class: 13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Image: 5,979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Text: 5,979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5" name="Google Shape;85;g26fb75ea1fc_6_17"/>
          <p:cNvSpPr txBox="1"/>
          <p:nvPr/>
        </p:nvSpPr>
        <p:spPr>
          <a:xfrm>
            <a:off x="3810575" y="2257800"/>
            <a:ext cx="11790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Final Model</a:t>
            </a:r>
            <a:endParaRPr b="1"/>
          </a:p>
        </p:txBody>
      </p:sp>
      <p:sp>
        <p:nvSpPr>
          <p:cNvPr id="86" name="Google Shape;86;g26fb75ea1fc_6_17"/>
          <p:cNvSpPr txBox="1"/>
          <p:nvPr/>
        </p:nvSpPr>
        <p:spPr>
          <a:xfrm>
            <a:off x="3716525" y="2928325"/>
            <a:ext cx="136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KT AIVLE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Image 추가 학습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87" name="Google Shape;87;g26fb75ea1fc_6_17"/>
          <p:cNvSpPr txBox="1"/>
          <p:nvPr/>
        </p:nvSpPr>
        <p:spPr>
          <a:xfrm>
            <a:off x="972900" y="2826925"/>
            <a:ext cx="194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MODEL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8" name="Google Shape;88;g26fb75ea1fc_6_17"/>
          <p:cNvSpPr txBox="1"/>
          <p:nvPr/>
        </p:nvSpPr>
        <p:spPr>
          <a:xfrm>
            <a:off x="972900" y="3681850"/>
            <a:ext cx="194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DATA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9" name="Google Shape;89;g26fb75ea1fc_6_17"/>
          <p:cNvSpPr txBox="1"/>
          <p:nvPr/>
        </p:nvSpPr>
        <p:spPr>
          <a:xfrm>
            <a:off x="1040075" y="5717625"/>
            <a:ext cx="410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800">
                <a:solidFill>
                  <a:schemeClr val="dk1"/>
                </a:solidFill>
              </a:rPr>
              <a:t>* 1개의 클래스 당 10년 이내 200개의 이미지를 직접 수집 및 Ybat을 통한 라벨링 작업 수행</a:t>
            </a:r>
            <a:endParaRPr i="1" sz="800"/>
          </a:p>
        </p:txBody>
      </p:sp>
      <p:sp>
        <p:nvSpPr>
          <p:cNvPr id="90" name="Google Shape;90;g26fb75ea1fc_6_17"/>
          <p:cNvSpPr txBox="1"/>
          <p:nvPr/>
        </p:nvSpPr>
        <p:spPr>
          <a:xfrm>
            <a:off x="3840100" y="4262850"/>
            <a:ext cx="146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Class*: 6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Image: 1,200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Text: 1,200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91" name="Google Shape;91;g26fb75ea1fc_6_17"/>
          <p:cNvSpPr txBox="1"/>
          <p:nvPr/>
        </p:nvSpPr>
        <p:spPr>
          <a:xfrm>
            <a:off x="3465575" y="3862650"/>
            <a:ext cx="194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16조 6명의 얼굴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2" name="Google Shape;92;g26fb75ea1fc_6_17"/>
          <p:cNvCxnSpPr/>
          <p:nvPr/>
        </p:nvCxnSpPr>
        <p:spPr>
          <a:xfrm>
            <a:off x="3852050" y="4220400"/>
            <a:ext cx="118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g26fb75ea1fc_6_17"/>
          <p:cNvSpPr txBox="1"/>
          <p:nvPr/>
        </p:nvSpPr>
        <p:spPr>
          <a:xfrm>
            <a:off x="3465575" y="3681850"/>
            <a:ext cx="194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DATA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4" name="Google Shape;94;g26fb75ea1fc_6_17"/>
          <p:cNvSpPr/>
          <p:nvPr/>
        </p:nvSpPr>
        <p:spPr>
          <a:xfrm>
            <a:off x="8572500" y="1857600"/>
            <a:ext cx="3179100" cy="3781800"/>
          </a:xfrm>
          <a:prstGeom prst="flowChartAlternateProcess">
            <a:avLst/>
          </a:prstGeom>
          <a:solidFill>
            <a:srgbClr val="FFFFFF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5" name="Google Shape;95;g26fb75ea1fc_6_17"/>
          <p:cNvSpPr/>
          <p:nvPr/>
        </p:nvSpPr>
        <p:spPr>
          <a:xfrm>
            <a:off x="9187188" y="1684800"/>
            <a:ext cx="1949700" cy="345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1BC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모델링 II</a:t>
            </a:r>
            <a:endParaRPr b="1"/>
          </a:p>
        </p:txBody>
      </p:sp>
      <p:sp>
        <p:nvSpPr>
          <p:cNvPr id="96" name="Google Shape;96;g26fb75ea1fc_6_17"/>
          <p:cNvSpPr txBox="1"/>
          <p:nvPr/>
        </p:nvSpPr>
        <p:spPr>
          <a:xfrm>
            <a:off x="9664944" y="3009300"/>
            <a:ext cx="104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34AEAA"/>
                </a:solidFill>
              </a:rPr>
              <a:t>YOLO v8</a:t>
            </a:r>
            <a:endParaRPr b="1" sz="1600">
              <a:solidFill>
                <a:srgbClr val="34AEAA"/>
              </a:solidFill>
            </a:endParaRPr>
          </a:p>
        </p:txBody>
      </p:sp>
      <p:sp>
        <p:nvSpPr>
          <p:cNvPr id="97" name="Google Shape;97;g26fb75ea1fc_6_17"/>
          <p:cNvSpPr txBox="1"/>
          <p:nvPr/>
        </p:nvSpPr>
        <p:spPr>
          <a:xfrm>
            <a:off x="9213894" y="2826925"/>
            <a:ext cx="194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MODEL</a:t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98" name="Google Shape;98;g26fb75ea1fc_6_17"/>
          <p:cNvCxnSpPr/>
          <p:nvPr/>
        </p:nvCxnSpPr>
        <p:spPr>
          <a:xfrm>
            <a:off x="5604750" y="3697300"/>
            <a:ext cx="2959200" cy="0"/>
          </a:xfrm>
          <a:prstGeom prst="straightConnector1">
            <a:avLst/>
          </a:prstGeom>
          <a:noFill/>
          <a:ln cap="flat" cmpd="sng" w="9525">
            <a:solidFill>
              <a:srgbClr val="34AEA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g26fb75ea1fc_6_17"/>
          <p:cNvSpPr txBox="1"/>
          <p:nvPr/>
        </p:nvSpPr>
        <p:spPr>
          <a:xfrm>
            <a:off x="6113775" y="3251650"/>
            <a:ext cx="1949700" cy="101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</a:rPr>
              <a:t>KT AIVLE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</a:rPr>
              <a:t>16조 6명 얼굴 인식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</a:rPr>
              <a:t>분류 예측</a:t>
            </a:r>
            <a:endParaRPr b="1" sz="1800">
              <a:solidFill>
                <a:schemeClr val="dk1"/>
              </a:solidFill>
            </a:endParaRPr>
          </a:p>
        </p:txBody>
      </p:sp>
      <p:grpSp>
        <p:nvGrpSpPr>
          <p:cNvPr id="100" name="Google Shape;100;g26fb75ea1fc_6_17"/>
          <p:cNvGrpSpPr/>
          <p:nvPr/>
        </p:nvGrpSpPr>
        <p:grpSpPr>
          <a:xfrm>
            <a:off x="9213894" y="3621100"/>
            <a:ext cx="1949700" cy="1497688"/>
            <a:chOff x="1125300" y="3681850"/>
            <a:chExt cx="1949700" cy="1497688"/>
          </a:xfrm>
        </p:grpSpPr>
        <p:sp>
          <p:nvSpPr>
            <p:cNvPr id="101" name="Google Shape;101;g26fb75ea1fc_6_17"/>
            <p:cNvSpPr txBox="1"/>
            <p:nvPr/>
          </p:nvSpPr>
          <p:spPr>
            <a:xfrm>
              <a:off x="1125300" y="3862650"/>
              <a:ext cx="1949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>
                  <a:solidFill>
                    <a:schemeClr val="dk1"/>
                  </a:solidFill>
                </a:rPr>
                <a:t>MS COCO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" name="Google Shape;102;g26fb75ea1fc_6_17"/>
            <p:cNvSpPr txBox="1"/>
            <p:nvPr/>
          </p:nvSpPr>
          <p:spPr>
            <a:xfrm>
              <a:off x="1322550" y="4440638"/>
              <a:ext cx="15552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dk1"/>
                  </a:solidFill>
                </a:rPr>
                <a:t>MS COCO로 학습된 </a:t>
              </a:r>
              <a:endParaRPr sz="12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dk1"/>
                  </a:solidFill>
                </a:rPr>
                <a:t>기본 YOLO v8 Model을 사용</a:t>
              </a:r>
              <a:endParaRPr sz="1200">
                <a:solidFill>
                  <a:schemeClr val="dk1"/>
                </a:solidFill>
              </a:endParaRPr>
            </a:p>
          </p:txBody>
        </p:sp>
        <p:sp>
          <p:nvSpPr>
            <p:cNvPr id="103" name="Google Shape;103;g26fb75ea1fc_6_17"/>
            <p:cNvSpPr txBox="1"/>
            <p:nvPr/>
          </p:nvSpPr>
          <p:spPr>
            <a:xfrm>
              <a:off x="1125300" y="3681850"/>
              <a:ext cx="19497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>
                  <a:solidFill>
                    <a:schemeClr val="dk1"/>
                  </a:solidFill>
                </a:rPr>
                <a:t>DATA</a:t>
              </a:r>
              <a:endParaRPr sz="10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3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전처리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450813" y="1968672"/>
            <a:ext cx="91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데이터셋 압축 해제</a:t>
            </a:r>
            <a:endParaRPr/>
          </a:p>
        </p:txBody>
      </p:sp>
      <p:sp>
        <p:nvSpPr>
          <p:cNvPr id="110" name="Google Shape;110;p3"/>
          <p:cNvSpPr/>
          <p:nvPr/>
        </p:nvSpPr>
        <p:spPr>
          <a:xfrm>
            <a:off x="450813" y="4450147"/>
            <a:ext cx="91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폴더 구조에 맞게 파일 이동</a:t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450813" y="2546010"/>
            <a:ext cx="91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데이터셋 살펴보기</a:t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50813" y="3838622"/>
            <a:ext cx="91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YOLO 학습 </a:t>
            </a:r>
            <a:r>
              <a:rPr lang="ko-KR" sz="2000"/>
              <a:t>폴더 생성</a:t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>
            <a:off x="450813" y="5061672"/>
            <a:ext cx="91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▪"/>
            </a:pPr>
            <a:r>
              <a:rPr lang="ko-KR" sz="2000"/>
              <a:t>YAML 파일 생성</a:t>
            </a:r>
            <a:endParaRPr/>
          </a:p>
        </p:txBody>
      </p:sp>
      <p:sp>
        <p:nvSpPr>
          <p:cNvPr id="114" name="Google Shape;114;p3"/>
          <p:cNvSpPr txBox="1"/>
          <p:nvPr/>
        </p:nvSpPr>
        <p:spPr>
          <a:xfrm>
            <a:off x="941900" y="2876763"/>
            <a:ext cx="1797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Face_Recognition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| - - train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| - - valid /</a:t>
            </a:r>
            <a:endParaRPr/>
          </a:p>
        </p:txBody>
      </p:sp>
      <p:sp>
        <p:nvSpPr>
          <p:cNvPr id="115" name="Google Shape;115;p3"/>
          <p:cNvSpPr txBox="1"/>
          <p:nvPr/>
        </p:nvSpPr>
        <p:spPr>
          <a:xfrm>
            <a:off x="6448113" y="2868675"/>
            <a:ext cx="2004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Dataset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| - - images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     | - - train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     | - - val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| - - labels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     | - - train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     | - - val /</a:t>
            </a:r>
            <a:endParaRPr/>
          </a:p>
        </p:txBody>
      </p:sp>
      <p:pic>
        <p:nvPicPr>
          <p:cNvPr id="116" name="Google Shape;11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3488" y="2609375"/>
            <a:ext cx="1797400" cy="330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/>
          <p:nvPr/>
        </p:nvSpPr>
        <p:spPr>
          <a:xfrm rot="5400000">
            <a:off x="3301900" y="3604700"/>
            <a:ext cx="3389700" cy="4002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"/>
          <p:cNvSpPr txBox="1"/>
          <p:nvPr>
            <p:ph type="title"/>
          </p:nvPr>
        </p:nvSpPr>
        <p:spPr>
          <a:xfrm>
            <a:off x="8682700" y="2109950"/>
            <a:ext cx="343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최종 YAML 구조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Roboflow Universe</a:t>
            </a:r>
            <a:endParaRPr b="1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fb75ea1fc_1_0"/>
          <p:cNvSpPr/>
          <p:nvPr/>
        </p:nvSpPr>
        <p:spPr>
          <a:xfrm>
            <a:off x="6726450" y="2232638"/>
            <a:ext cx="4924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YOLO 구조에 맞게 폴더 생성 및</a:t>
            </a:r>
            <a:endParaRPr b="1" sz="2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/>
              <a:t>jpg, txt 파일 분리</a:t>
            </a:r>
            <a:endParaRPr b="1"/>
          </a:p>
        </p:txBody>
      </p:sp>
      <p:sp>
        <p:nvSpPr>
          <p:cNvPr id="125" name="Google Shape;125;g26fb75ea1fc_1_0"/>
          <p:cNvSpPr/>
          <p:nvPr/>
        </p:nvSpPr>
        <p:spPr>
          <a:xfrm>
            <a:off x="7273850" y="3314250"/>
            <a:ext cx="4265700" cy="10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lang="ko-KR" sz="2000"/>
              <a:t>YOLO 구조</a:t>
            </a:r>
            <a:endParaRPr sz="2000"/>
          </a:p>
          <a:p>
            <a:pPr indent="-366204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○"/>
            </a:pPr>
            <a:r>
              <a:rPr lang="ko-KR" sz="2000"/>
              <a:t>train -&gt; images, labels</a:t>
            </a:r>
            <a:endParaRPr sz="2000"/>
          </a:p>
          <a:p>
            <a:pPr indent="-366204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○"/>
            </a:pPr>
            <a:r>
              <a:rPr lang="ko-KR" sz="2000"/>
              <a:t>valid -&gt; images, labels</a:t>
            </a: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 sz="2000"/>
            </a:b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26" name="Google Shape;126;g26fb75ea1fc_1_0"/>
          <p:cNvSpPr/>
          <p:nvPr/>
        </p:nvSpPr>
        <p:spPr>
          <a:xfrm>
            <a:off x="7273860" y="4674900"/>
            <a:ext cx="42657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lang="ko-KR" sz="2000"/>
              <a:t>YO</a:t>
            </a:r>
            <a:r>
              <a:rPr lang="ko-KR" sz="2000">
                <a:solidFill>
                  <a:schemeClr val="dk1"/>
                </a:solidFill>
              </a:rPr>
              <a:t>LO 구조를 맞추고</a:t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</a:rPr>
              <a:t>     jpg는 images, txt는 labels에 저장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g26fb75ea1fc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825" y="1938075"/>
            <a:ext cx="5939425" cy="347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6fb75ea1fc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375" y="3390450"/>
            <a:ext cx="1860600" cy="284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6fb75ea1fc_1_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3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전처리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26fb75ea1fc_1_0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Roboflow Universe</a:t>
            </a:r>
            <a:endParaRPr b="1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167b3ada2_5_30"/>
          <p:cNvSpPr/>
          <p:nvPr/>
        </p:nvSpPr>
        <p:spPr>
          <a:xfrm>
            <a:off x="6627900" y="2102426"/>
            <a:ext cx="4606200" cy="10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lang="ko-KR" sz="2000"/>
              <a:t>YOLO 구조</a:t>
            </a:r>
            <a:endParaRPr sz="2000"/>
          </a:p>
          <a:p>
            <a:pPr indent="-366204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○"/>
            </a:pPr>
            <a:r>
              <a:rPr lang="ko-KR" sz="2000"/>
              <a:t>train -&gt; images, labels</a:t>
            </a:r>
            <a:endParaRPr sz="2000"/>
          </a:p>
          <a:p>
            <a:pPr indent="-366204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○"/>
            </a:pPr>
            <a:r>
              <a:rPr lang="ko-KR" sz="2000"/>
              <a:t>test -&gt; images, labels</a:t>
            </a: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 sz="2000"/>
            </a:b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36" name="Google Shape;136;g2d167b3ada2_5_30"/>
          <p:cNvSpPr/>
          <p:nvPr/>
        </p:nvSpPr>
        <p:spPr>
          <a:xfrm>
            <a:off x="6627899" y="3703950"/>
            <a:ext cx="49926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lang="ko-KR" sz="2000"/>
              <a:t>YO</a:t>
            </a:r>
            <a:r>
              <a:rPr lang="ko-KR" sz="2000">
                <a:solidFill>
                  <a:schemeClr val="dk1"/>
                </a:solidFill>
              </a:rPr>
              <a:t>LO 구조를 맞추고 </a:t>
            </a:r>
            <a:endParaRPr sz="2000">
              <a:solidFill>
                <a:schemeClr val="dk1"/>
              </a:solidFill>
            </a:endParaRPr>
          </a:p>
          <a:p>
            <a:pPr indent="-310296" lvl="0" marL="31029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lang="ko-KR" sz="2000">
                <a:solidFill>
                  <a:schemeClr val="dk1"/>
                </a:solidFill>
              </a:rPr>
              <a:t>jpg, png는 images, txt는 labels에 저장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d167b3ada2_5_30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3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전처리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2d167b3ada2_5_30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 startAt="2"/>
            </a:pPr>
            <a:r>
              <a:rPr b="1" lang="ko-KR" sz="2000"/>
              <a:t>KT AIVLE 16조 6명</a:t>
            </a:r>
            <a:endParaRPr b="1" sz="2000"/>
          </a:p>
        </p:txBody>
      </p:sp>
      <p:grpSp>
        <p:nvGrpSpPr>
          <p:cNvPr id="139" name="Google Shape;139;g2d167b3ada2_5_30"/>
          <p:cNvGrpSpPr/>
          <p:nvPr/>
        </p:nvGrpSpPr>
        <p:grpSpPr>
          <a:xfrm>
            <a:off x="799197" y="2048375"/>
            <a:ext cx="3932575" cy="2761251"/>
            <a:chOff x="722572" y="3539275"/>
            <a:chExt cx="3932575" cy="2761251"/>
          </a:xfrm>
        </p:grpSpPr>
        <p:pic>
          <p:nvPicPr>
            <p:cNvPr id="140" name="Google Shape;140;g2d167b3ada2_5_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2572" y="3539275"/>
              <a:ext cx="3932575" cy="2761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1" name="Google Shape;141;g2d167b3ada2_5_30"/>
            <p:cNvSpPr/>
            <p:nvPr/>
          </p:nvSpPr>
          <p:spPr>
            <a:xfrm>
              <a:off x="2475846" y="4160525"/>
              <a:ext cx="1235100" cy="123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7200"/>
                <a:t>😎</a:t>
              </a:r>
              <a:endParaRPr sz="7200"/>
            </a:p>
          </p:txBody>
        </p:sp>
      </p:grpSp>
      <p:pic>
        <p:nvPicPr>
          <p:cNvPr id="142" name="Google Shape;142;g2d167b3ada2_5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6226" y="4152675"/>
            <a:ext cx="2787401" cy="16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d167b3ada2_5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7675" y="3392500"/>
            <a:ext cx="3108800" cy="1615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4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4"/>
          <p:cNvSpPr/>
          <p:nvPr/>
        </p:nvSpPr>
        <p:spPr>
          <a:xfrm>
            <a:off x="832061" y="5292277"/>
            <a:ext cx="46062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0296" lvl="0" marL="31029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b="1" lang="ko-KR" sz="2000"/>
              <a:t>YAML 형성</a:t>
            </a:r>
            <a:br>
              <a:rPr lang="ko-KR" sz="1800"/>
            </a:br>
            <a:r>
              <a:rPr lang="ko-KR" sz="1800"/>
              <a:t>1.Class 리스트 형성</a:t>
            </a:r>
            <a:br>
              <a:rPr lang="ko-KR" sz="1800"/>
            </a:br>
            <a:r>
              <a:rPr lang="ko-KR" sz="1800"/>
              <a:t>2. Class와 ID 매핑</a:t>
            </a:r>
            <a:br>
              <a:rPr lang="ko-KR" sz="1800"/>
            </a:b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"/>
          <p:cNvSpPr/>
          <p:nvPr/>
        </p:nvSpPr>
        <p:spPr>
          <a:xfrm>
            <a:off x="6228324" y="5292277"/>
            <a:ext cx="46062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0296" lvl="0" marL="31029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b="1" lang="ko-KR" sz="2000"/>
              <a:t>YAML 수정</a:t>
            </a:r>
            <a:br>
              <a:rPr lang="ko-KR" sz="1800"/>
            </a:br>
            <a:r>
              <a:rPr lang="ko-KR" sz="1800"/>
              <a:t>1. datasets_dir 주소 변경</a:t>
            </a:r>
            <a:br>
              <a:rPr lang="ko-KR" sz="1800"/>
            </a:br>
            <a:r>
              <a:rPr lang="ko-KR" sz="1800"/>
              <a:t>2. ‘train’과 ‘val’ 주소 변경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050" y="1957776"/>
            <a:ext cx="5150844" cy="333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516" y="3365627"/>
            <a:ext cx="4956584" cy="1926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5516" y="1957775"/>
            <a:ext cx="4956584" cy="140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Pre Training Model</a:t>
            </a:r>
            <a:endParaRPr b="1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0d5998b0e_0_27"/>
          <p:cNvSpPr/>
          <p:nvPr/>
        </p:nvSpPr>
        <p:spPr>
          <a:xfrm>
            <a:off x="862686" y="4337152"/>
            <a:ext cx="46062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b="1" lang="ko-KR" sz="2000"/>
              <a:t>모델 학습 하이퍼 파라미터</a:t>
            </a:r>
            <a:br>
              <a:rPr b="1" lang="ko-KR" sz="1800"/>
            </a:br>
            <a:r>
              <a:rPr lang="ko-KR" sz="1800"/>
              <a:t>1.</a:t>
            </a:r>
            <a:r>
              <a:rPr lang="ko-KR" sz="1800">
                <a:solidFill>
                  <a:srgbClr val="FF0000"/>
                </a:solidFill>
              </a:rPr>
              <a:t>model</a:t>
            </a:r>
            <a:r>
              <a:rPr lang="ko-KR" sz="1800"/>
              <a:t> : 생성된 model 파일 위치</a:t>
            </a:r>
            <a:br>
              <a:rPr lang="ko-KR" sz="1800"/>
            </a:br>
            <a:r>
              <a:rPr lang="ko-KR" sz="1800"/>
              <a:t>2. </a:t>
            </a:r>
            <a:r>
              <a:rPr lang="ko-KR" sz="1800">
                <a:solidFill>
                  <a:srgbClr val="FF0000"/>
                </a:solidFill>
              </a:rPr>
              <a:t>data</a:t>
            </a:r>
            <a:r>
              <a:rPr lang="ko-KR" sz="1800"/>
              <a:t> : yaml파일 위치</a:t>
            </a:r>
            <a:br>
              <a:rPr lang="ko-KR" sz="1800"/>
            </a:br>
            <a:r>
              <a:rPr lang="ko-KR" sz="1800"/>
              <a:t>3. </a:t>
            </a:r>
            <a:r>
              <a:rPr lang="ko-KR" sz="1800">
                <a:solidFill>
                  <a:srgbClr val="FF0000"/>
                </a:solidFill>
              </a:rPr>
              <a:t>epochs</a:t>
            </a:r>
            <a:r>
              <a:rPr lang="ko-KR" sz="1800"/>
              <a:t> : 학습 횟수</a:t>
            </a:r>
            <a:br>
              <a:rPr lang="ko-KR" sz="1800"/>
            </a:br>
            <a:r>
              <a:rPr lang="ko-KR" sz="1800"/>
              <a:t>4. </a:t>
            </a:r>
            <a:r>
              <a:rPr lang="ko-KR" sz="1800">
                <a:solidFill>
                  <a:srgbClr val="FF0000"/>
                </a:solidFill>
              </a:rPr>
              <a:t>patience</a:t>
            </a:r>
            <a:r>
              <a:rPr lang="ko-KR" sz="1800"/>
              <a:t> : Early Stopping 기준</a:t>
            </a:r>
            <a:br>
              <a:rPr lang="ko-KR" sz="1800"/>
            </a:br>
            <a:r>
              <a:rPr lang="ko-KR" sz="1800"/>
              <a:t>5. </a:t>
            </a:r>
            <a:r>
              <a:rPr lang="ko-KR" sz="1800">
                <a:solidFill>
                  <a:srgbClr val="FF0000"/>
                </a:solidFill>
              </a:rPr>
              <a:t>seed</a:t>
            </a:r>
            <a:r>
              <a:rPr lang="ko-KR" sz="1800"/>
              <a:t> : 동일 조건에서 반복 학습</a:t>
            </a:r>
            <a:endParaRPr sz="1800"/>
          </a:p>
        </p:txBody>
      </p:sp>
      <p:sp>
        <p:nvSpPr>
          <p:cNvPr id="160" name="Google Shape;160;g2d0d5998b0e_0_27"/>
          <p:cNvSpPr/>
          <p:nvPr/>
        </p:nvSpPr>
        <p:spPr>
          <a:xfrm>
            <a:off x="6094798" y="4337150"/>
            <a:ext cx="5462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0296" lvl="0" marL="31029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7"/>
              <a:buFont typeface="Noto Sans Symbols"/>
              <a:buChar char="✔"/>
            </a:pPr>
            <a:r>
              <a:rPr b="1" lang="ko-KR" sz="2000"/>
              <a:t>모델 예측 하이퍼 파라미터</a:t>
            </a:r>
            <a:br>
              <a:rPr b="1" lang="ko-KR" sz="1800"/>
            </a:br>
            <a:r>
              <a:rPr lang="ko-KR" sz="1800"/>
              <a:t>1. </a:t>
            </a:r>
            <a:r>
              <a:rPr lang="ko-KR" sz="1800">
                <a:solidFill>
                  <a:srgbClr val="FF0000"/>
                </a:solidFill>
              </a:rPr>
              <a:t>conf </a:t>
            </a:r>
            <a:r>
              <a:rPr lang="ko-KR" sz="1800"/>
              <a:t>: 객체를 감지하는 확률의 임계값</a:t>
            </a:r>
            <a:br>
              <a:rPr lang="ko-KR" sz="1800"/>
            </a:br>
            <a:r>
              <a:rPr lang="ko-KR" sz="1800"/>
              <a:t>2. </a:t>
            </a:r>
            <a:r>
              <a:rPr lang="ko-KR" sz="1800">
                <a:solidFill>
                  <a:srgbClr val="FF0000"/>
                </a:solidFill>
              </a:rPr>
              <a:t>iou</a:t>
            </a:r>
            <a:r>
              <a:rPr lang="ko-KR" sz="1800"/>
              <a:t> : Bounding Box들의 겹침 허용 기준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g2d0d5998b0e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6664" y="1922175"/>
            <a:ext cx="4772135" cy="232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d0d5998b0e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500" y="1922175"/>
            <a:ext cx="5050612" cy="2329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d0d5998b0e_0_27"/>
          <p:cNvSpPr txBox="1"/>
          <p:nvPr/>
        </p:nvSpPr>
        <p:spPr>
          <a:xfrm>
            <a:off x="315675" y="1371600"/>
            <a:ext cx="622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b="1" lang="ko-KR" sz="2000"/>
              <a:t>Pre Training Model</a:t>
            </a:r>
            <a:endParaRPr b="1" sz="2000"/>
          </a:p>
        </p:txBody>
      </p:sp>
      <p:sp>
        <p:nvSpPr>
          <p:cNvPr id="164" name="Google Shape;164;g2d0d5998b0e_0_2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 startAt="4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모델링I 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16c548c-0cd3-4220-987a-a58bfd9a89d4_Enabled">
    <vt:lpwstr>true</vt:lpwstr>
  </property>
  <property fmtid="{D5CDD505-2E9C-101B-9397-08002B2CF9AE}" pid="3" name="MSIP_Label_b16c548c-0cd3-4220-987a-a58bfd9a89d4_SetDate">
    <vt:lpwstr>2022-01-28T12:25:58Z</vt:lpwstr>
  </property>
  <property fmtid="{D5CDD505-2E9C-101B-9397-08002B2CF9AE}" pid="4" name="MSIP_Label_b16c548c-0cd3-4220-987a-a58bfd9a89d4_Method">
    <vt:lpwstr>Privileged</vt:lpwstr>
  </property>
  <property fmtid="{D5CDD505-2E9C-101B-9397-08002B2CF9AE}" pid="5" name="MSIP_Label_b16c548c-0cd3-4220-987a-a58bfd9a89d4_Name">
    <vt:lpwstr>b16c548c-0cd3-4220-987a-a58bfd9a89d4</vt:lpwstr>
  </property>
  <property fmtid="{D5CDD505-2E9C-101B-9397-08002B2CF9AE}" pid="6" name="MSIP_Label_b16c548c-0cd3-4220-987a-a58bfd9a89d4_SiteId">
    <vt:lpwstr>522a0f89-ae58-43b6-821b-2b06cecc7d8a</vt:lpwstr>
  </property>
  <property fmtid="{D5CDD505-2E9C-101B-9397-08002B2CF9AE}" pid="7" name="MSIP_Label_b16c548c-0cd3-4220-987a-a58bfd9a89d4_ActionId">
    <vt:lpwstr>0e831c6a-4daf-459e-a66c-38ad3bcc73cf</vt:lpwstr>
  </property>
  <property fmtid="{D5CDD505-2E9C-101B-9397-08002B2CF9AE}" pid="8" name="MSIP_Label_b16c548c-0cd3-4220-987a-a58bfd9a89d4_ContentBits">
    <vt:lpwstr>0</vt:lpwstr>
  </property>
  <property fmtid="{D5CDD505-2E9C-101B-9397-08002B2CF9AE}" pid="9" name="ContentTypeId">
    <vt:lpwstr>0x010100661AA2C327A4324587CA5B8F932705FD</vt:lpwstr>
  </property>
</Properties>
</file>